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notesMasterIdLst>
    <p:notesMasterId r:id="rId10"/>
  </p:notesMasterIdLst>
  <p:sldIdLst>
    <p:sldId id="343" r:id="rId3"/>
    <p:sldId id="271" r:id="rId4"/>
    <p:sldId id="398" r:id="rId5"/>
    <p:sldId id="399" r:id="rId6"/>
    <p:sldId id="400" r:id="rId7"/>
    <p:sldId id="401" r:id="rId8"/>
    <p:sldId id="397" r:id="rId9"/>
  </p:sldIdLst>
  <p:sldSz cx="10693400" cy="648335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2413"/>
    <a:srgbClr val="572312"/>
    <a:srgbClr val="ED5232"/>
    <a:srgbClr val="C89367"/>
    <a:srgbClr val="005640"/>
    <a:srgbClr val="B3D36B"/>
    <a:srgbClr val="66A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1" autoAdjust="0"/>
    <p:restoredTop sz="94660"/>
  </p:normalViewPr>
  <p:slideViewPr>
    <p:cSldViewPr>
      <p:cViewPr varScale="1">
        <p:scale>
          <a:sx n="113" d="100"/>
          <a:sy n="113" d="100"/>
        </p:scale>
        <p:origin x="106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330" cy="341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423" y="0"/>
            <a:ext cx="4300855" cy="341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AFF4B-D4EF-41D2-BDC3-D9869B83995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73400" y="850900"/>
            <a:ext cx="3781425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412" y="3270675"/>
            <a:ext cx="7941401" cy="26781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461"/>
            <a:ext cx="4302330" cy="341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423" y="6456461"/>
            <a:ext cx="4300855" cy="341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9A691-A52E-4427-B50E-08D5B42E5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2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691-A52E-4427-B50E-08D5B42E5FB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3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492125"/>
            <a:ext cx="4008437" cy="243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9975" y="3079750"/>
            <a:ext cx="8553450" cy="291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1908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009838"/>
            <a:ext cx="9089390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630676"/>
            <a:ext cx="7485380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512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idx="10"/>
          </p:nvPr>
        </p:nvSpPr>
        <p:spPr>
          <a:xfrm>
            <a:off x="534670" y="6029516"/>
            <a:ext cx="2459482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sldNum" idx="11"/>
          </p:nvPr>
        </p:nvSpPr>
        <p:spPr>
          <a:xfrm>
            <a:off x="7699248" y="6029516"/>
            <a:ext cx="2459482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CE80-B048-4741-A04C-B281B98F2B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804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"/>
            <a:ext cx="10692130" cy="563245"/>
          </a:xfrm>
          <a:custGeom>
            <a:avLst/>
            <a:gdLst/>
            <a:ahLst/>
            <a:cxnLst/>
            <a:rect l="l" t="t" r="r" b="b"/>
            <a:pathLst>
              <a:path w="10692130" h="563245">
                <a:moveTo>
                  <a:pt x="0" y="562658"/>
                </a:moveTo>
                <a:lnTo>
                  <a:pt x="10691996" y="562658"/>
                </a:lnTo>
                <a:lnTo>
                  <a:pt x="10691996" y="0"/>
                </a:lnTo>
                <a:lnTo>
                  <a:pt x="0" y="0"/>
                </a:lnTo>
                <a:lnTo>
                  <a:pt x="0" y="562658"/>
                </a:lnTo>
                <a:close/>
              </a:path>
            </a:pathLst>
          </a:custGeom>
          <a:solidFill>
            <a:srgbClr val="CBE6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62662"/>
            <a:ext cx="10692130" cy="731520"/>
          </a:xfrm>
          <a:custGeom>
            <a:avLst/>
            <a:gdLst/>
            <a:ahLst/>
            <a:cxnLst/>
            <a:rect l="l" t="t" r="r" b="b"/>
            <a:pathLst>
              <a:path w="10692130" h="731519">
                <a:moveTo>
                  <a:pt x="0" y="731408"/>
                </a:moveTo>
                <a:lnTo>
                  <a:pt x="0" y="0"/>
                </a:lnTo>
                <a:lnTo>
                  <a:pt x="10691996" y="0"/>
                </a:lnTo>
                <a:lnTo>
                  <a:pt x="10691996" y="731408"/>
                </a:lnTo>
                <a:lnTo>
                  <a:pt x="0" y="731408"/>
                </a:lnTo>
                <a:close/>
              </a:path>
            </a:pathLst>
          </a:custGeom>
          <a:solidFill>
            <a:srgbClr val="0056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"/>
            <a:ext cx="2341880" cy="1294130"/>
          </a:xfrm>
          <a:custGeom>
            <a:avLst/>
            <a:gdLst/>
            <a:ahLst/>
            <a:cxnLst/>
            <a:rect l="l" t="t" r="r" b="b"/>
            <a:pathLst>
              <a:path w="2341880" h="1294130">
                <a:moveTo>
                  <a:pt x="732024" y="0"/>
                </a:moveTo>
                <a:lnTo>
                  <a:pt x="0" y="0"/>
                </a:lnTo>
                <a:lnTo>
                  <a:pt x="0" y="1292519"/>
                </a:lnTo>
                <a:lnTo>
                  <a:pt x="2341252" y="1294066"/>
                </a:lnTo>
                <a:lnTo>
                  <a:pt x="732024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7220" y="1733158"/>
            <a:ext cx="4316095" cy="3984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76534" y="1649528"/>
            <a:ext cx="4302759" cy="397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009839"/>
            <a:ext cx="908939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630677"/>
            <a:ext cx="7485380" cy="223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64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0965" y="810935"/>
            <a:ext cx="9491468" cy="399789"/>
          </a:xfrm>
        </p:spPr>
        <p:txBody>
          <a:bodyPr lIns="0" tIns="0" rIns="0" bIns="0"/>
          <a:lstStyle>
            <a:lvl1pPr>
              <a:defRPr sz="259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309" y="1486695"/>
            <a:ext cx="9322780" cy="206980"/>
          </a:xfrm>
        </p:spPr>
        <p:txBody>
          <a:bodyPr lIns="0" tIns="0" rIns="0" bIns="0"/>
          <a:lstStyle>
            <a:lvl1pPr>
              <a:defRPr sz="1345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880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"/>
            <a:ext cx="10692130" cy="563245"/>
          </a:xfrm>
          <a:custGeom>
            <a:avLst/>
            <a:gdLst/>
            <a:ahLst/>
            <a:cxnLst/>
            <a:rect l="l" t="t" r="r" b="b"/>
            <a:pathLst>
              <a:path w="10692130" h="563245">
                <a:moveTo>
                  <a:pt x="0" y="562658"/>
                </a:moveTo>
                <a:lnTo>
                  <a:pt x="10691996" y="562658"/>
                </a:lnTo>
                <a:lnTo>
                  <a:pt x="10691996" y="0"/>
                </a:lnTo>
                <a:lnTo>
                  <a:pt x="0" y="0"/>
                </a:lnTo>
                <a:lnTo>
                  <a:pt x="0" y="562658"/>
                </a:lnTo>
                <a:close/>
              </a:path>
            </a:pathLst>
          </a:custGeom>
          <a:solidFill>
            <a:srgbClr val="CBE6A9"/>
          </a:solidFill>
        </p:spPr>
        <p:txBody>
          <a:bodyPr wrap="square" lIns="0" tIns="0" rIns="0" bIns="0" rtlCol="0"/>
          <a:lstStyle/>
          <a:p>
            <a:endParaRPr sz="1670"/>
          </a:p>
        </p:txBody>
      </p:sp>
      <p:sp>
        <p:nvSpPr>
          <p:cNvPr id="17" name="bk object 17"/>
          <p:cNvSpPr/>
          <p:nvPr/>
        </p:nvSpPr>
        <p:spPr>
          <a:xfrm>
            <a:off x="0" y="562662"/>
            <a:ext cx="10692130" cy="731520"/>
          </a:xfrm>
          <a:custGeom>
            <a:avLst/>
            <a:gdLst/>
            <a:ahLst/>
            <a:cxnLst/>
            <a:rect l="l" t="t" r="r" b="b"/>
            <a:pathLst>
              <a:path w="10692130" h="731519">
                <a:moveTo>
                  <a:pt x="0" y="731408"/>
                </a:moveTo>
                <a:lnTo>
                  <a:pt x="0" y="0"/>
                </a:lnTo>
                <a:lnTo>
                  <a:pt x="10691996" y="0"/>
                </a:lnTo>
                <a:lnTo>
                  <a:pt x="10691996" y="731408"/>
                </a:lnTo>
                <a:lnTo>
                  <a:pt x="0" y="731408"/>
                </a:lnTo>
                <a:close/>
              </a:path>
            </a:pathLst>
          </a:custGeom>
          <a:solidFill>
            <a:srgbClr val="005640"/>
          </a:solidFill>
        </p:spPr>
        <p:txBody>
          <a:bodyPr wrap="square" lIns="0" tIns="0" rIns="0" bIns="0" rtlCol="0"/>
          <a:lstStyle/>
          <a:p>
            <a:endParaRPr sz="1670"/>
          </a:p>
        </p:txBody>
      </p:sp>
      <p:sp>
        <p:nvSpPr>
          <p:cNvPr id="18" name="bk object 18"/>
          <p:cNvSpPr/>
          <p:nvPr/>
        </p:nvSpPr>
        <p:spPr>
          <a:xfrm>
            <a:off x="0" y="3"/>
            <a:ext cx="2341880" cy="1294130"/>
          </a:xfrm>
          <a:custGeom>
            <a:avLst/>
            <a:gdLst/>
            <a:ahLst/>
            <a:cxnLst/>
            <a:rect l="l" t="t" r="r" b="b"/>
            <a:pathLst>
              <a:path w="2341880" h="1294130">
                <a:moveTo>
                  <a:pt x="732024" y="0"/>
                </a:moveTo>
                <a:lnTo>
                  <a:pt x="0" y="0"/>
                </a:lnTo>
                <a:lnTo>
                  <a:pt x="0" y="1292519"/>
                </a:lnTo>
                <a:lnTo>
                  <a:pt x="2341252" y="1294066"/>
                </a:lnTo>
                <a:lnTo>
                  <a:pt x="732024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 sz="167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0965" y="810935"/>
            <a:ext cx="9491468" cy="399789"/>
          </a:xfrm>
        </p:spPr>
        <p:txBody>
          <a:bodyPr lIns="0" tIns="0" rIns="0" bIns="0"/>
          <a:lstStyle>
            <a:lvl1pPr>
              <a:defRPr sz="259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7221" y="1733159"/>
            <a:ext cx="4316095" cy="185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76535" y="1649528"/>
            <a:ext cx="4302759" cy="185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915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0965" y="810935"/>
            <a:ext cx="9491468" cy="399789"/>
          </a:xfrm>
        </p:spPr>
        <p:txBody>
          <a:bodyPr lIns="0" tIns="0" rIns="0" bIns="0"/>
          <a:lstStyle>
            <a:lvl1pPr>
              <a:defRPr sz="259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450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0965" y="810934"/>
            <a:ext cx="9491468" cy="456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309" y="1486695"/>
            <a:ext cx="9322780" cy="410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6029515"/>
            <a:ext cx="3421888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6029515"/>
            <a:ext cx="2459482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6029515"/>
            <a:ext cx="2459482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0965" y="810935"/>
            <a:ext cx="949146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309" y="1486695"/>
            <a:ext cx="9322780" cy="223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6029516"/>
            <a:ext cx="34218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6029516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6029516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268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24188">
        <a:defRPr>
          <a:latin typeface="+mn-lt"/>
          <a:ea typeface="+mn-ea"/>
          <a:cs typeface="+mn-cs"/>
        </a:defRPr>
      </a:lvl2pPr>
      <a:lvl3pPr marL="848377">
        <a:defRPr>
          <a:latin typeface="+mn-lt"/>
          <a:ea typeface="+mn-ea"/>
          <a:cs typeface="+mn-cs"/>
        </a:defRPr>
      </a:lvl3pPr>
      <a:lvl4pPr marL="1272565">
        <a:defRPr>
          <a:latin typeface="+mn-lt"/>
          <a:ea typeface="+mn-ea"/>
          <a:cs typeface="+mn-cs"/>
        </a:defRPr>
      </a:lvl4pPr>
      <a:lvl5pPr marL="1696754">
        <a:defRPr>
          <a:latin typeface="+mn-lt"/>
          <a:ea typeface="+mn-ea"/>
          <a:cs typeface="+mn-cs"/>
        </a:defRPr>
      </a:lvl5pPr>
      <a:lvl6pPr marL="2120943">
        <a:defRPr>
          <a:latin typeface="+mn-lt"/>
          <a:ea typeface="+mn-ea"/>
          <a:cs typeface="+mn-cs"/>
        </a:defRPr>
      </a:lvl6pPr>
      <a:lvl7pPr marL="2545131">
        <a:defRPr>
          <a:latin typeface="+mn-lt"/>
          <a:ea typeface="+mn-ea"/>
          <a:cs typeface="+mn-cs"/>
        </a:defRPr>
      </a:lvl7pPr>
      <a:lvl8pPr marL="2969319">
        <a:defRPr>
          <a:latin typeface="+mn-lt"/>
          <a:ea typeface="+mn-ea"/>
          <a:cs typeface="+mn-cs"/>
        </a:defRPr>
      </a:lvl8pPr>
      <a:lvl9pPr marL="339350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24188">
        <a:defRPr>
          <a:latin typeface="+mn-lt"/>
          <a:ea typeface="+mn-ea"/>
          <a:cs typeface="+mn-cs"/>
        </a:defRPr>
      </a:lvl2pPr>
      <a:lvl3pPr marL="848377">
        <a:defRPr>
          <a:latin typeface="+mn-lt"/>
          <a:ea typeface="+mn-ea"/>
          <a:cs typeface="+mn-cs"/>
        </a:defRPr>
      </a:lvl3pPr>
      <a:lvl4pPr marL="1272565">
        <a:defRPr>
          <a:latin typeface="+mn-lt"/>
          <a:ea typeface="+mn-ea"/>
          <a:cs typeface="+mn-cs"/>
        </a:defRPr>
      </a:lvl4pPr>
      <a:lvl5pPr marL="1696754">
        <a:defRPr>
          <a:latin typeface="+mn-lt"/>
          <a:ea typeface="+mn-ea"/>
          <a:cs typeface="+mn-cs"/>
        </a:defRPr>
      </a:lvl5pPr>
      <a:lvl6pPr marL="2120943">
        <a:defRPr>
          <a:latin typeface="+mn-lt"/>
          <a:ea typeface="+mn-ea"/>
          <a:cs typeface="+mn-cs"/>
        </a:defRPr>
      </a:lvl6pPr>
      <a:lvl7pPr marL="2545131">
        <a:defRPr>
          <a:latin typeface="+mn-lt"/>
          <a:ea typeface="+mn-ea"/>
          <a:cs typeface="+mn-cs"/>
        </a:defRPr>
      </a:lvl7pPr>
      <a:lvl8pPr marL="2969319">
        <a:defRPr>
          <a:latin typeface="+mn-lt"/>
          <a:ea typeface="+mn-ea"/>
          <a:cs typeface="+mn-cs"/>
        </a:defRPr>
      </a:lvl8pPr>
      <a:lvl9pPr marL="339350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3576"/>
            <a:ext cx="10692130" cy="6009773"/>
          </a:xfrm>
          <a:custGeom>
            <a:avLst/>
            <a:gdLst/>
            <a:ahLst/>
            <a:cxnLst/>
            <a:rect l="l" t="t" r="r" b="b"/>
            <a:pathLst>
              <a:path w="10692130" h="6247765">
                <a:moveTo>
                  <a:pt x="10692000" y="0"/>
                </a:moveTo>
                <a:lnTo>
                  <a:pt x="0" y="0"/>
                </a:lnTo>
                <a:lnTo>
                  <a:pt x="0" y="3074293"/>
                </a:lnTo>
                <a:lnTo>
                  <a:pt x="9548628" y="6247331"/>
                </a:lnTo>
                <a:lnTo>
                  <a:pt x="10692000" y="6247331"/>
                </a:lnTo>
                <a:lnTo>
                  <a:pt x="10692000" y="0"/>
                </a:lnTo>
                <a:close/>
              </a:path>
            </a:pathLst>
          </a:custGeom>
          <a:solidFill>
            <a:srgbClr val="ED5232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1300" y="5477235"/>
            <a:ext cx="7991164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400" spc="-105" dirty="0" smtClean="0">
                <a:solidFill>
                  <a:srgbClr val="582413"/>
                </a:solidFill>
                <a:latin typeface="Arial"/>
                <a:cs typeface="Arial"/>
              </a:rPr>
              <a:t>ИНВЕСТИЦИОННОЕ ПРЕДЛОЖЕНИЕ</a:t>
            </a:r>
            <a:br>
              <a:rPr lang="ru-RU" sz="2400" spc="-105" dirty="0" smtClean="0">
                <a:solidFill>
                  <a:srgbClr val="582413"/>
                </a:solidFill>
                <a:latin typeface="Arial"/>
                <a:cs typeface="Arial"/>
              </a:rPr>
            </a:br>
            <a:r>
              <a:rPr lang="ru-RU" sz="2400" spc="-105" dirty="0" smtClean="0">
                <a:solidFill>
                  <a:srgbClr val="582413"/>
                </a:solidFill>
                <a:latin typeface="Arial"/>
                <a:cs typeface="Arial"/>
              </a:rPr>
              <a:t>ПО СОЗДАНИЮ УЛИЧНОГО КАФЕ </a:t>
            </a:r>
            <a:endParaRPr lang="ru-RU" sz="2400" spc="-105" dirty="0">
              <a:solidFill>
                <a:srgbClr val="582413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9995" y="2133509"/>
            <a:ext cx="7992109" cy="1047750"/>
          </a:xfrm>
          <a:custGeom>
            <a:avLst/>
            <a:gdLst/>
            <a:ahLst/>
            <a:cxnLst/>
            <a:rect l="l" t="t" r="r" b="b"/>
            <a:pathLst>
              <a:path w="7992109" h="1047750">
                <a:moveTo>
                  <a:pt x="7992004" y="0"/>
                </a:moveTo>
                <a:lnTo>
                  <a:pt x="360004" y="693821"/>
                </a:lnTo>
                <a:lnTo>
                  <a:pt x="0" y="873826"/>
                </a:lnTo>
                <a:lnTo>
                  <a:pt x="7992004" y="1047561"/>
                </a:lnTo>
                <a:lnTo>
                  <a:pt x="7992004" y="0"/>
                </a:lnTo>
                <a:close/>
              </a:path>
            </a:pathLst>
          </a:custGeom>
          <a:solidFill>
            <a:srgbClr val="96CC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1940" y="1"/>
            <a:ext cx="9070340" cy="3979656"/>
          </a:xfrm>
          <a:custGeom>
            <a:avLst/>
            <a:gdLst/>
            <a:ahLst/>
            <a:cxnLst/>
            <a:rect l="l" t="t" r="r" b="b"/>
            <a:pathLst>
              <a:path w="9070340" h="4087495">
                <a:moveTo>
                  <a:pt x="9070059" y="0"/>
                </a:moveTo>
                <a:lnTo>
                  <a:pt x="0" y="0"/>
                </a:lnTo>
                <a:lnTo>
                  <a:pt x="538059" y="4087331"/>
                </a:lnTo>
                <a:lnTo>
                  <a:pt x="9070059" y="3080200"/>
                </a:lnTo>
                <a:lnTo>
                  <a:pt x="9070059" y="0"/>
                </a:lnTo>
                <a:close/>
              </a:path>
            </a:pathLst>
          </a:custGeom>
          <a:solidFill>
            <a:srgbClr val="C893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32667"/>
            <a:ext cx="10692130" cy="4908550"/>
          </a:xfrm>
          <a:custGeom>
            <a:avLst/>
            <a:gdLst/>
            <a:ahLst/>
            <a:cxnLst/>
            <a:rect l="l" t="t" r="r" b="b"/>
            <a:pathLst>
              <a:path w="10692130" h="4908550">
                <a:moveTo>
                  <a:pt x="0" y="0"/>
                </a:moveTo>
                <a:lnTo>
                  <a:pt x="0" y="2278926"/>
                </a:lnTo>
                <a:lnTo>
                  <a:pt x="10692000" y="4908106"/>
                </a:lnTo>
                <a:lnTo>
                  <a:pt x="10692000" y="1472677"/>
                </a:lnTo>
                <a:lnTo>
                  <a:pt x="0" y="0"/>
                </a:lnTo>
                <a:close/>
              </a:path>
            </a:pathLst>
          </a:custGeom>
          <a:solidFill>
            <a:srgbClr val="582413"/>
          </a:solidFill>
          <a:ln>
            <a:solidFill>
              <a:srgbClr val="5824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5230495" cy="4264660"/>
          </a:xfrm>
          <a:custGeom>
            <a:avLst/>
            <a:gdLst/>
            <a:ahLst/>
            <a:cxnLst/>
            <a:rect l="l" t="t" r="r" b="b"/>
            <a:pathLst>
              <a:path w="5230495" h="4264660">
                <a:moveTo>
                  <a:pt x="4617844" y="0"/>
                </a:moveTo>
                <a:lnTo>
                  <a:pt x="84834" y="0"/>
                </a:lnTo>
                <a:lnTo>
                  <a:pt x="0" y="2073290"/>
                </a:lnTo>
                <a:lnTo>
                  <a:pt x="0" y="4264549"/>
                </a:lnTo>
                <a:lnTo>
                  <a:pt x="5230381" y="1926295"/>
                </a:lnTo>
                <a:lnTo>
                  <a:pt x="4617844" y="0"/>
                </a:lnTo>
                <a:close/>
              </a:path>
            </a:pathLst>
          </a:custGeom>
          <a:solidFill>
            <a:srgbClr val="ED5232"/>
          </a:solidFill>
        </p:spPr>
        <p:txBody>
          <a:bodyPr wrap="square" lIns="0" tIns="0" rIns="0" bIns="0" rtlCol="0"/>
          <a:lstStyle/>
          <a:p>
            <a:endParaRPr>
              <a:solidFill>
                <a:srgbClr val="582413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4690836" cy="3738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5226" y="649194"/>
            <a:ext cx="1974850" cy="2041525"/>
          </a:xfrm>
          <a:custGeom>
            <a:avLst/>
            <a:gdLst/>
            <a:ahLst/>
            <a:cxnLst/>
            <a:rect l="l" t="t" r="r" b="b"/>
            <a:pathLst>
              <a:path w="1974850" h="2041525">
                <a:moveTo>
                  <a:pt x="0" y="0"/>
                </a:moveTo>
                <a:lnTo>
                  <a:pt x="1974578" y="0"/>
                </a:lnTo>
                <a:lnTo>
                  <a:pt x="1974578" y="2041441"/>
                </a:lnTo>
                <a:lnTo>
                  <a:pt x="0" y="204144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7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5842" y="746447"/>
            <a:ext cx="1793346" cy="185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26175" y="2374577"/>
            <a:ext cx="27473" cy="57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51382" y="2374577"/>
            <a:ext cx="27474" cy="579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9290" y="752699"/>
            <a:ext cx="1766451" cy="1833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82384" y="0"/>
            <a:ext cx="5809615" cy="6137275"/>
          </a:xfrm>
          <a:custGeom>
            <a:avLst/>
            <a:gdLst/>
            <a:ahLst/>
            <a:cxnLst/>
            <a:rect l="l" t="t" r="r" b="b"/>
            <a:pathLst>
              <a:path w="5809615" h="6200140">
                <a:moveTo>
                  <a:pt x="5809253" y="0"/>
                </a:moveTo>
                <a:lnTo>
                  <a:pt x="0" y="0"/>
                </a:lnTo>
                <a:lnTo>
                  <a:pt x="1600417" y="3705674"/>
                </a:lnTo>
                <a:lnTo>
                  <a:pt x="1727472" y="4605966"/>
                </a:lnTo>
                <a:lnTo>
                  <a:pt x="4265353" y="6199959"/>
                </a:lnTo>
                <a:lnTo>
                  <a:pt x="5809253" y="5789207"/>
                </a:lnTo>
                <a:lnTo>
                  <a:pt x="5809253" y="0"/>
                </a:lnTo>
                <a:close/>
              </a:path>
            </a:pathLst>
          </a:custGeom>
          <a:solidFill>
            <a:srgbClr val="ED5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5622">
            <a:off x="5197343" y="298156"/>
            <a:ext cx="2387415" cy="25735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168">
            <a:off x="7426714" y="3558910"/>
            <a:ext cx="2959413" cy="19721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r="13154"/>
          <a:stretch/>
        </p:blipFill>
        <p:spPr>
          <a:xfrm>
            <a:off x="6427279" y="2492113"/>
            <a:ext cx="1524001" cy="21611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790">
            <a:off x="7062951" y="373292"/>
            <a:ext cx="2855976" cy="1890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031" y="2051068"/>
            <a:ext cx="2545361" cy="1697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75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7420"/>
            <a:ext cx="4775200" cy="953363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ED5232"/>
          </a:solidFill>
          <a:ln>
            <a:solidFill>
              <a:srgbClr val="ED523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ED523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1079" y="439034"/>
            <a:ext cx="9672321" cy="496909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582413"/>
          </a:solidFill>
        </p:spPr>
        <p:txBody>
          <a:bodyPr wrap="square" lIns="0" tIns="0" rIns="0" bIns="0" rtlCol="0"/>
          <a:lstStyle/>
          <a:p>
            <a:pPr algn="ctr"/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-14992"/>
            <a:ext cx="1056640" cy="454025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89367"/>
          </a:solidFill>
          <a:ln>
            <a:solidFill>
              <a:srgbClr val="C893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21324" y="1228412"/>
            <a:ext cx="3449693" cy="543021"/>
          </a:xfrm>
          <a:custGeom>
            <a:avLst/>
            <a:gdLst/>
            <a:ahLst/>
            <a:cxnLst/>
            <a:rect l="l" t="t" r="r" b="b"/>
            <a:pathLst>
              <a:path w="5323205" h="436879">
                <a:moveTo>
                  <a:pt x="5323114" y="0"/>
                </a:moveTo>
                <a:lnTo>
                  <a:pt x="495895" y="0"/>
                </a:lnTo>
                <a:lnTo>
                  <a:pt x="0" y="413114"/>
                </a:lnTo>
                <a:lnTo>
                  <a:pt x="5323114" y="436620"/>
                </a:lnTo>
                <a:lnTo>
                  <a:pt x="5323114" y="0"/>
                </a:lnTo>
                <a:close/>
              </a:path>
            </a:pathLst>
          </a:custGeom>
          <a:solidFill>
            <a:srgbClr val="582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/>
          <p:cNvSpPr txBox="1">
            <a:spLocks/>
          </p:cNvSpPr>
          <p:nvPr/>
        </p:nvSpPr>
        <p:spPr>
          <a:xfrm>
            <a:off x="1917700" y="508591"/>
            <a:ext cx="8564451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 algn="ctr">
              <a:spcBef>
                <a:spcPts val="120"/>
              </a:spcBef>
            </a:pPr>
            <a:r>
              <a:rPr lang="ru-RU" sz="2000" kern="0" spc="25" dirty="0" smtClean="0"/>
              <a:t>ПРИЕМУЩЕСТВА ФОРМАТА </a:t>
            </a:r>
            <a:endParaRPr lang="ru-RU" sz="2000" kern="0" spc="25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33102" y="1225795"/>
            <a:ext cx="56336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lang="ru-RU" sz="1600" b="1" spc="-100" dirty="0" smtClean="0">
                <a:solidFill>
                  <a:srgbClr val="C00000"/>
                </a:solidFill>
                <a:latin typeface="Arial"/>
                <a:cs typeface="Arial"/>
              </a:rPr>
              <a:t>Объем основных сегментов рынка общественного питания </a:t>
            </a:r>
            <a:endParaRPr lang="ru-RU" sz="16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0833" t="43333" r="46230" b="29259"/>
          <a:stretch/>
        </p:blipFill>
        <p:spPr>
          <a:xfrm>
            <a:off x="3469887" y="1483739"/>
            <a:ext cx="6443926" cy="43312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87358" y="2323424"/>
            <a:ext cx="876300" cy="749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067579" y="3138068"/>
            <a:ext cx="876300" cy="749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63508" y="3828317"/>
            <a:ext cx="876300" cy="749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690951" y="4304624"/>
            <a:ext cx="876300" cy="749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53700" y="5246941"/>
            <a:ext cx="876300" cy="749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2018" y="4974849"/>
            <a:ext cx="645206" cy="1260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67" y="4716261"/>
            <a:ext cx="2724149" cy="151906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04" y="3224741"/>
            <a:ext cx="4841291" cy="15692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2018" y="3264208"/>
            <a:ext cx="645206" cy="1260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72498" y="529243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5,5%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89367" y="2512068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17,4%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11944" y="3203349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17,0%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60779" y="3802781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15,2%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46159" y="4593925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14,7%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13813" y="1789220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30,2%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1" name="object 6"/>
          <p:cNvSpPr txBox="1">
            <a:spLocks/>
          </p:cNvSpPr>
          <p:nvPr/>
        </p:nvSpPr>
        <p:spPr>
          <a:xfrm>
            <a:off x="-159308" y="1228017"/>
            <a:ext cx="3964939" cy="520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 algn="ctr">
              <a:spcBef>
                <a:spcPts val="120"/>
              </a:spcBef>
            </a:pPr>
            <a:r>
              <a:rPr lang="ru-RU" sz="1600" kern="0" spc="25" dirty="0" smtClean="0">
                <a:latin typeface="+mn-lt"/>
              </a:rPr>
              <a:t>ЭКОНОМИЧЕСКИЕ</a:t>
            </a:r>
          </a:p>
          <a:p>
            <a:pPr marR="5080" algn="ctr">
              <a:spcBef>
                <a:spcPts val="120"/>
              </a:spcBef>
            </a:pPr>
            <a:r>
              <a:rPr lang="ru-RU" sz="1600" kern="0" spc="25" dirty="0" smtClean="0">
                <a:latin typeface="+mn-lt"/>
              </a:rPr>
              <a:t> ПРЕДПОСЫЛКИ</a:t>
            </a:r>
            <a:endParaRPr lang="ru-RU" sz="1600" kern="0" spc="25" dirty="0">
              <a:latin typeface="+mn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152" y="1564349"/>
            <a:ext cx="3497097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75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</a:t>
            </a:r>
          </a:p>
          <a:p>
            <a:pPr algn="just">
              <a:lnSpc>
                <a:spcPts val="1275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lang="ru-RU" sz="1600" dirty="0" smtClean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275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25 населенных пунктов, возможность предоставления участков в центре, </a:t>
            </a:r>
            <a:b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с наибольшей проходимостью </a:t>
            </a:r>
            <a:endParaRPr lang="ru-RU" sz="14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275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275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Возможность создать конкурентоспособную сеть</a:t>
            </a:r>
            <a:br>
              <a:rPr lang="ru-RU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стрит/фаст-</a:t>
            </a:r>
            <a:r>
              <a:rPr lang="ru-RU" sz="1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фуда</a:t>
            </a:r>
            <a:r>
              <a:rPr lang="ru-RU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на территории региона </a:t>
            </a:r>
            <a:endParaRPr lang="ru-RU" sz="1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275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dirty="0" smtClean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275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Формат не развит на территории региона, в районах отсутствие входного барьера, связанного с конкуренцией </a:t>
            </a:r>
            <a:endParaRPr lang="ru-RU" sz="1400" dirty="0" smtClean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275"/>
              </a:lnSpc>
              <a:spcAft>
                <a:spcPts val="0"/>
              </a:spcAft>
            </a:pPr>
            <a:endParaRPr lang="ru-RU" sz="14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275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Упрощенный </a:t>
            </a: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порядок сбора разрешительной </a:t>
            </a:r>
            <a:r>
              <a:rPr lang="ru-RU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документации</a:t>
            </a:r>
          </a:p>
          <a:p>
            <a:pPr marL="285750" indent="-285750">
              <a:lnSpc>
                <a:spcPts val="1275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275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Экономия времени и денег, которые необходимы для сооружения массивного </a:t>
            </a:r>
            <a:r>
              <a:rPr lang="ru-RU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фундамента</a:t>
            </a:r>
          </a:p>
          <a:p>
            <a:pPr>
              <a:lnSpc>
                <a:spcPts val="1275"/>
              </a:lnSpc>
              <a:spcAft>
                <a:spcPts val="0"/>
              </a:spcAft>
            </a:pPr>
            <a:endParaRPr lang="ru-RU" sz="1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275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Модульность. При успешном ходе бизнеса строение легко можно дополнить новыми </a:t>
            </a:r>
            <a:r>
              <a:rPr lang="ru-RU" sz="1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блоками</a:t>
            </a:r>
          </a:p>
          <a:p>
            <a:pPr marL="285750" indent="-285750">
              <a:lnSpc>
                <a:spcPts val="1275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275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ea typeface="Times New Roman" panose="02020603050405020304" pitchFamily="18" charset="0"/>
                <a:cs typeface="Arial" panose="020B0604020202020204" pitchFamily="34" charset="0"/>
              </a:rPr>
              <a:t>Мобильность. </a:t>
            </a:r>
            <a:endParaRPr lang="ru-RU" sz="14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275"/>
              </a:lnSpc>
              <a:spcAft>
                <a:spcPts val="0"/>
              </a:spcAft>
            </a:pPr>
            <a:endParaRPr lang="ru-RU" sz="14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4060" y="-34924"/>
            <a:ext cx="4431078" cy="925090"/>
          </a:xfrm>
          <a:custGeom>
            <a:avLst/>
            <a:gdLst/>
            <a:ahLst/>
            <a:cxnLst/>
            <a:rect l="l" t="t" r="r" b="b"/>
            <a:pathLst>
              <a:path w="5052060" h="1054735">
                <a:moveTo>
                  <a:pt x="854945" y="0"/>
                </a:moveTo>
                <a:lnTo>
                  <a:pt x="458546" y="0"/>
                </a:lnTo>
                <a:lnTo>
                  <a:pt x="0" y="236347"/>
                </a:lnTo>
                <a:lnTo>
                  <a:pt x="0" y="440309"/>
                </a:lnTo>
                <a:lnTo>
                  <a:pt x="877062" y="1054480"/>
                </a:lnTo>
                <a:lnTo>
                  <a:pt x="5051806" y="1042035"/>
                </a:lnTo>
                <a:lnTo>
                  <a:pt x="1759458" y="627252"/>
                </a:lnTo>
                <a:lnTo>
                  <a:pt x="854945" y="0"/>
                </a:lnTo>
                <a:close/>
              </a:path>
            </a:pathLst>
          </a:custGeom>
          <a:solidFill>
            <a:srgbClr val="EC5231"/>
          </a:solidFill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4" name="object 4"/>
          <p:cNvSpPr/>
          <p:nvPr/>
        </p:nvSpPr>
        <p:spPr>
          <a:xfrm>
            <a:off x="24060" y="-34924"/>
            <a:ext cx="4431078" cy="925090"/>
          </a:xfrm>
          <a:custGeom>
            <a:avLst/>
            <a:gdLst/>
            <a:ahLst/>
            <a:cxnLst/>
            <a:rect l="l" t="t" r="r" b="b"/>
            <a:pathLst>
              <a:path w="5052060" h="1054735">
                <a:moveTo>
                  <a:pt x="458546" y="0"/>
                </a:moveTo>
                <a:lnTo>
                  <a:pt x="0" y="236347"/>
                </a:lnTo>
                <a:lnTo>
                  <a:pt x="0" y="440309"/>
                </a:lnTo>
                <a:lnTo>
                  <a:pt x="877062" y="1054480"/>
                </a:lnTo>
                <a:lnTo>
                  <a:pt x="5051806" y="1042035"/>
                </a:lnTo>
                <a:lnTo>
                  <a:pt x="1759458" y="627252"/>
                </a:lnTo>
                <a:lnTo>
                  <a:pt x="854945" y="0"/>
                </a:lnTo>
              </a:path>
            </a:pathLst>
          </a:custGeom>
          <a:ln w="9144">
            <a:solidFill>
              <a:srgbClr val="EC5231"/>
            </a:solidFill>
          </a:ln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5" name="object 5"/>
          <p:cNvSpPr/>
          <p:nvPr/>
        </p:nvSpPr>
        <p:spPr>
          <a:xfrm>
            <a:off x="980228" y="372760"/>
            <a:ext cx="9713171" cy="517405"/>
          </a:xfrm>
          <a:custGeom>
            <a:avLst/>
            <a:gdLst/>
            <a:ahLst/>
            <a:cxnLst/>
            <a:rect l="l" t="t" r="r" b="b"/>
            <a:pathLst>
              <a:path w="10230485" h="589915">
                <a:moveTo>
                  <a:pt x="10230485" y="0"/>
                </a:moveTo>
                <a:lnTo>
                  <a:pt x="0" y="0"/>
                </a:lnTo>
                <a:lnTo>
                  <a:pt x="960754" y="587882"/>
                </a:lnTo>
                <a:lnTo>
                  <a:pt x="10230485" y="589660"/>
                </a:lnTo>
                <a:lnTo>
                  <a:pt x="10230485" y="0"/>
                </a:lnTo>
                <a:close/>
              </a:path>
            </a:pathLst>
          </a:custGeom>
          <a:solidFill>
            <a:srgbClr val="572312"/>
          </a:solidFill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6" name="object 6"/>
          <p:cNvSpPr/>
          <p:nvPr/>
        </p:nvSpPr>
        <p:spPr>
          <a:xfrm>
            <a:off x="0" y="-34925"/>
            <a:ext cx="980228" cy="396547"/>
          </a:xfrm>
          <a:custGeom>
            <a:avLst/>
            <a:gdLst/>
            <a:ahLst/>
            <a:cxnLst/>
            <a:rect l="l" t="t" r="r" b="b"/>
            <a:pathLst>
              <a:path w="1117600" h="452120">
                <a:moveTo>
                  <a:pt x="569984" y="0"/>
                </a:moveTo>
                <a:lnTo>
                  <a:pt x="0" y="0"/>
                </a:lnTo>
                <a:lnTo>
                  <a:pt x="0" y="452120"/>
                </a:lnTo>
                <a:lnTo>
                  <a:pt x="1117066" y="452120"/>
                </a:lnTo>
                <a:lnTo>
                  <a:pt x="569984" y="0"/>
                </a:lnTo>
                <a:close/>
              </a:path>
            </a:pathLst>
          </a:custGeom>
          <a:solidFill>
            <a:srgbClr val="C79267"/>
          </a:solidFill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7" name="object 7"/>
          <p:cNvSpPr/>
          <p:nvPr/>
        </p:nvSpPr>
        <p:spPr>
          <a:xfrm>
            <a:off x="0" y="-34925"/>
            <a:ext cx="980228" cy="396547"/>
          </a:xfrm>
          <a:custGeom>
            <a:avLst/>
            <a:gdLst/>
            <a:ahLst/>
            <a:cxnLst/>
            <a:rect l="l" t="t" r="r" b="b"/>
            <a:pathLst>
              <a:path w="1117600" h="452120">
                <a:moveTo>
                  <a:pt x="0" y="0"/>
                </a:moveTo>
                <a:lnTo>
                  <a:pt x="0" y="452120"/>
                </a:lnTo>
                <a:lnTo>
                  <a:pt x="1117066" y="452120"/>
                </a:lnTo>
                <a:lnTo>
                  <a:pt x="569984" y="0"/>
                </a:lnTo>
              </a:path>
            </a:pathLst>
          </a:custGeom>
          <a:ln w="9144">
            <a:solidFill>
              <a:srgbClr val="C79267"/>
            </a:solidFill>
          </a:ln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10" name="object 10"/>
          <p:cNvSpPr txBox="1"/>
          <p:nvPr/>
        </p:nvSpPr>
        <p:spPr>
          <a:xfrm>
            <a:off x="6489700" y="3542606"/>
            <a:ext cx="4203698" cy="256344"/>
          </a:xfrm>
          <a:prstGeom prst="rect">
            <a:avLst/>
          </a:prstGeom>
        </p:spPr>
        <p:txBody>
          <a:bodyPr vert="horz" wrap="square" lIns="0" tIns="10025" rIns="0" bIns="0" rtlCol="0">
            <a:spAutoFit/>
          </a:bodyPr>
          <a:lstStyle/>
          <a:p>
            <a:pPr marL="11139" algn="ctr">
              <a:spcBef>
                <a:spcPts val="79"/>
              </a:spcBef>
            </a:pPr>
            <a:r>
              <a:rPr sz="1600" b="1" spc="-105" dirty="0">
                <a:solidFill>
                  <a:srgbClr val="FFFFFF"/>
                </a:solidFill>
                <a:latin typeface="Arial"/>
                <a:cs typeface="Arial"/>
              </a:rPr>
              <a:t>ХАРАКТЕРИСТИКА</a:t>
            </a:r>
            <a:r>
              <a:rPr sz="1600" b="1" spc="-18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600" b="1" spc="-100" dirty="0">
                <a:solidFill>
                  <a:srgbClr val="FFFFFF"/>
                </a:solidFill>
                <a:latin typeface="Arial"/>
                <a:cs typeface="Arial"/>
              </a:rPr>
              <a:t>ОЗ. МЕДВЕЖЬЕ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917700" y="485932"/>
            <a:ext cx="8775698" cy="291059"/>
          </a:xfrm>
          <a:prstGeom prst="rect">
            <a:avLst/>
          </a:prstGeom>
        </p:spPr>
        <p:txBody>
          <a:bodyPr vert="horz" wrap="square" lIns="0" tIns="13924" rIns="0" bIns="0" rtlCol="0">
            <a:spAutoFit/>
          </a:bodyPr>
          <a:lstStyle/>
          <a:p>
            <a:pPr marL="11139" algn="ctr">
              <a:spcBef>
                <a:spcPts val="110"/>
              </a:spcBef>
            </a:pPr>
            <a:r>
              <a:rPr lang="ru-RU" sz="1800" spc="18" dirty="0" smtClean="0"/>
              <a:t>ЦЕЛЕВАЯ АУДИТОРИЯ И МАРКЕТИНГ </a:t>
            </a:r>
            <a:endParaRPr sz="1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857">
            <a:off x="6177430" y="1987085"/>
            <a:ext cx="3141007" cy="33673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33683" y="1216750"/>
            <a:ext cx="1714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35% 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семьи с детьми 3-14 лет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713024" y="1079183"/>
            <a:ext cx="2537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38% </a:t>
            </a: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smtClean="0"/>
              <a:t>молодежь/ молодые семьи с детьми 0-5 года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206102" y="4110977"/>
            <a:ext cx="1303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7% -</a:t>
            </a:r>
            <a:r>
              <a:rPr lang="ru-RU" dirty="0" smtClean="0"/>
              <a:t>пожилые пары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8924413" y="4951594"/>
            <a:ext cx="1454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8% </a:t>
            </a: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smtClean="0"/>
              <a:t>подростки 14-18 лет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997572" y="5375450"/>
            <a:ext cx="1403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12% 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 студенты 16-19  лет</a:t>
            </a:r>
            <a:endParaRPr lang="ru-RU" dirty="0"/>
          </a:p>
        </p:txBody>
      </p:sp>
      <p:sp>
        <p:nvSpPr>
          <p:cNvPr id="30" name="object 8"/>
          <p:cNvSpPr/>
          <p:nvPr/>
        </p:nvSpPr>
        <p:spPr>
          <a:xfrm>
            <a:off x="0" y="1288296"/>
            <a:ext cx="4062551" cy="543021"/>
          </a:xfrm>
          <a:custGeom>
            <a:avLst/>
            <a:gdLst/>
            <a:ahLst/>
            <a:cxnLst/>
            <a:rect l="l" t="t" r="r" b="b"/>
            <a:pathLst>
              <a:path w="5323205" h="436879">
                <a:moveTo>
                  <a:pt x="5323114" y="0"/>
                </a:moveTo>
                <a:lnTo>
                  <a:pt x="495895" y="0"/>
                </a:lnTo>
                <a:lnTo>
                  <a:pt x="0" y="413114"/>
                </a:lnTo>
                <a:lnTo>
                  <a:pt x="5323114" y="436620"/>
                </a:lnTo>
                <a:lnTo>
                  <a:pt x="5323114" y="0"/>
                </a:lnTo>
                <a:close/>
              </a:path>
            </a:pathLst>
          </a:custGeom>
          <a:solidFill>
            <a:srgbClr val="5824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Прямоугольник 30"/>
          <p:cNvSpPr/>
          <p:nvPr/>
        </p:nvSpPr>
        <p:spPr>
          <a:xfrm>
            <a:off x="-560907" y="1379242"/>
            <a:ext cx="53467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R="5080" lvl="0" algn="ctr">
              <a:spcBef>
                <a:spcPts val="120"/>
              </a:spcBef>
            </a:pPr>
            <a:r>
              <a:rPr lang="ru-RU" sz="1600" b="1" kern="0" spc="25" dirty="0" smtClean="0">
                <a:solidFill>
                  <a:schemeClr val="bg1"/>
                </a:solidFill>
              </a:rPr>
              <a:t>ПРОДАЖИ И МАРКЕТИНГ </a:t>
            </a:r>
            <a:endParaRPr lang="ru-RU" sz="1600" b="1" kern="0" spc="25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0058" y="2157630"/>
            <a:ext cx="3934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логотипа, </a:t>
            </a:r>
            <a:r>
              <a:rPr lang="ru-RU" dirty="0" err="1" smtClean="0"/>
              <a:t>брендбука</a:t>
            </a:r>
            <a:r>
              <a:rPr lang="ru-RU" dirty="0" smtClean="0"/>
              <a:t>, создание сайта, регистрация </a:t>
            </a:r>
            <a:r>
              <a:rPr lang="ru-RU" dirty="0"/>
              <a:t>в социальных сетях.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2105" y="3152619"/>
            <a:ext cx="356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</a:t>
            </a:r>
            <a:r>
              <a:rPr lang="ru-RU" dirty="0" smtClean="0"/>
              <a:t>ктивная рекламная компания,</a:t>
            </a:r>
          </a:p>
          <a:p>
            <a:r>
              <a:rPr lang="ru-RU" dirty="0" smtClean="0"/>
              <a:t>     приуроченная открытию кафе 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80059" y="3965056"/>
            <a:ext cx="3161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оддержка лояльности клиентов – конкурсы, отзывы и т.д.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271240" y="4932447"/>
            <a:ext cx="3161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маркетинговые </a:t>
            </a:r>
            <a:r>
              <a:rPr lang="ru-RU" dirty="0"/>
              <a:t>акции -блюдо дня, счастливые </a:t>
            </a:r>
            <a:r>
              <a:rPr lang="ru-RU" dirty="0" smtClean="0"/>
              <a:t>часы</a:t>
            </a:r>
            <a:r>
              <a:rPr lang="ru-RU" dirty="0"/>
              <a:t> </a:t>
            </a:r>
            <a:r>
              <a:rPr lang="ru-RU" dirty="0" smtClean="0"/>
              <a:t>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9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4060" y="-34924"/>
            <a:ext cx="4431078" cy="925090"/>
          </a:xfrm>
          <a:custGeom>
            <a:avLst/>
            <a:gdLst/>
            <a:ahLst/>
            <a:cxnLst/>
            <a:rect l="l" t="t" r="r" b="b"/>
            <a:pathLst>
              <a:path w="5052060" h="1054735">
                <a:moveTo>
                  <a:pt x="854945" y="0"/>
                </a:moveTo>
                <a:lnTo>
                  <a:pt x="458546" y="0"/>
                </a:lnTo>
                <a:lnTo>
                  <a:pt x="0" y="236347"/>
                </a:lnTo>
                <a:lnTo>
                  <a:pt x="0" y="440309"/>
                </a:lnTo>
                <a:lnTo>
                  <a:pt x="877062" y="1054480"/>
                </a:lnTo>
                <a:lnTo>
                  <a:pt x="5051806" y="1042035"/>
                </a:lnTo>
                <a:lnTo>
                  <a:pt x="1759458" y="627252"/>
                </a:lnTo>
                <a:lnTo>
                  <a:pt x="854945" y="0"/>
                </a:lnTo>
                <a:close/>
              </a:path>
            </a:pathLst>
          </a:custGeom>
          <a:solidFill>
            <a:srgbClr val="EC5231"/>
          </a:solidFill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4" name="object 4"/>
          <p:cNvSpPr/>
          <p:nvPr/>
        </p:nvSpPr>
        <p:spPr>
          <a:xfrm>
            <a:off x="24060" y="-34924"/>
            <a:ext cx="4431078" cy="925090"/>
          </a:xfrm>
          <a:custGeom>
            <a:avLst/>
            <a:gdLst/>
            <a:ahLst/>
            <a:cxnLst/>
            <a:rect l="l" t="t" r="r" b="b"/>
            <a:pathLst>
              <a:path w="5052060" h="1054735">
                <a:moveTo>
                  <a:pt x="458546" y="0"/>
                </a:moveTo>
                <a:lnTo>
                  <a:pt x="0" y="236347"/>
                </a:lnTo>
                <a:lnTo>
                  <a:pt x="0" y="440309"/>
                </a:lnTo>
                <a:lnTo>
                  <a:pt x="877062" y="1054480"/>
                </a:lnTo>
                <a:lnTo>
                  <a:pt x="5051806" y="1042035"/>
                </a:lnTo>
                <a:lnTo>
                  <a:pt x="1759458" y="627252"/>
                </a:lnTo>
                <a:lnTo>
                  <a:pt x="854945" y="0"/>
                </a:lnTo>
              </a:path>
            </a:pathLst>
          </a:custGeom>
          <a:ln w="9144">
            <a:solidFill>
              <a:srgbClr val="EC5231"/>
            </a:solidFill>
          </a:ln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5" name="object 5"/>
          <p:cNvSpPr/>
          <p:nvPr/>
        </p:nvSpPr>
        <p:spPr>
          <a:xfrm>
            <a:off x="980228" y="372760"/>
            <a:ext cx="9713171" cy="517405"/>
          </a:xfrm>
          <a:custGeom>
            <a:avLst/>
            <a:gdLst/>
            <a:ahLst/>
            <a:cxnLst/>
            <a:rect l="l" t="t" r="r" b="b"/>
            <a:pathLst>
              <a:path w="10230485" h="589915">
                <a:moveTo>
                  <a:pt x="10230485" y="0"/>
                </a:moveTo>
                <a:lnTo>
                  <a:pt x="0" y="0"/>
                </a:lnTo>
                <a:lnTo>
                  <a:pt x="960754" y="587882"/>
                </a:lnTo>
                <a:lnTo>
                  <a:pt x="10230485" y="589660"/>
                </a:lnTo>
                <a:lnTo>
                  <a:pt x="10230485" y="0"/>
                </a:lnTo>
                <a:close/>
              </a:path>
            </a:pathLst>
          </a:custGeom>
          <a:solidFill>
            <a:srgbClr val="572312"/>
          </a:solidFill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6" name="object 6"/>
          <p:cNvSpPr/>
          <p:nvPr/>
        </p:nvSpPr>
        <p:spPr>
          <a:xfrm>
            <a:off x="0" y="-34925"/>
            <a:ext cx="980228" cy="396547"/>
          </a:xfrm>
          <a:custGeom>
            <a:avLst/>
            <a:gdLst/>
            <a:ahLst/>
            <a:cxnLst/>
            <a:rect l="l" t="t" r="r" b="b"/>
            <a:pathLst>
              <a:path w="1117600" h="452120">
                <a:moveTo>
                  <a:pt x="569984" y="0"/>
                </a:moveTo>
                <a:lnTo>
                  <a:pt x="0" y="0"/>
                </a:lnTo>
                <a:lnTo>
                  <a:pt x="0" y="452120"/>
                </a:lnTo>
                <a:lnTo>
                  <a:pt x="1117066" y="452120"/>
                </a:lnTo>
                <a:lnTo>
                  <a:pt x="569984" y="0"/>
                </a:lnTo>
                <a:close/>
              </a:path>
            </a:pathLst>
          </a:custGeom>
          <a:solidFill>
            <a:srgbClr val="C79267"/>
          </a:solidFill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7" name="object 7"/>
          <p:cNvSpPr/>
          <p:nvPr/>
        </p:nvSpPr>
        <p:spPr>
          <a:xfrm>
            <a:off x="0" y="-34925"/>
            <a:ext cx="980228" cy="396547"/>
          </a:xfrm>
          <a:custGeom>
            <a:avLst/>
            <a:gdLst/>
            <a:ahLst/>
            <a:cxnLst/>
            <a:rect l="l" t="t" r="r" b="b"/>
            <a:pathLst>
              <a:path w="1117600" h="452120">
                <a:moveTo>
                  <a:pt x="0" y="0"/>
                </a:moveTo>
                <a:lnTo>
                  <a:pt x="0" y="452120"/>
                </a:lnTo>
                <a:lnTo>
                  <a:pt x="1117066" y="452120"/>
                </a:lnTo>
                <a:lnTo>
                  <a:pt x="569984" y="0"/>
                </a:lnTo>
              </a:path>
            </a:pathLst>
          </a:custGeom>
          <a:ln w="9144">
            <a:solidFill>
              <a:srgbClr val="C79267"/>
            </a:solidFill>
          </a:ln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58075" y="488121"/>
            <a:ext cx="8835323" cy="291059"/>
          </a:xfrm>
          <a:prstGeom prst="rect">
            <a:avLst/>
          </a:prstGeom>
        </p:spPr>
        <p:txBody>
          <a:bodyPr vert="horz" wrap="square" lIns="0" tIns="13924" rIns="0" bIns="0" rtlCol="0">
            <a:spAutoFit/>
          </a:bodyPr>
          <a:lstStyle/>
          <a:p>
            <a:pPr marL="11139" algn="ctr">
              <a:spcBef>
                <a:spcPts val="110"/>
              </a:spcBef>
            </a:pPr>
            <a:r>
              <a:rPr lang="ru-RU" sz="1800" spc="18" dirty="0" smtClean="0"/>
              <a:t>ПРОИЗВОДСТВЕННЫЙ ПЛАН </a:t>
            </a:r>
            <a:endParaRPr lang="ru-RU" sz="1800" spc="18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984376"/>
              </p:ext>
            </p:extLst>
          </p:nvPr>
        </p:nvGraphicFramePr>
        <p:xfrm>
          <a:off x="767307" y="1384976"/>
          <a:ext cx="9532395" cy="3794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41193">
                  <a:extLst>
                    <a:ext uri="{9D8B030D-6E8A-4147-A177-3AD203B41FA5}">
                      <a16:colId xmlns:a16="http://schemas.microsoft.com/office/drawing/2014/main" val="36159469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9488314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025229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7434883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1002999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9105335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000969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215814454"/>
                    </a:ext>
                  </a:extLst>
                </a:gridCol>
                <a:gridCol w="685802">
                  <a:extLst>
                    <a:ext uri="{9D8B030D-6E8A-4147-A177-3AD203B41FA5}">
                      <a16:colId xmlns:a16="http://schemas.microsoft.com/office/drawing/2014/main" val="2220845748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Этап/длительность</a:t>
                      </a:r>
                      <a:r>
                        <a:rPr lang="ru-RU" baseline="0" dirty="0" smtClean="0"/>
                        <a:t/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исполнения, </a:t>
                      </a:r>
                      <a:r>
                        <a:rPr lang="ru-RU" baseline="0" dirty="0" err="1" smtClean="0"/>
                        <a:t>нед</a:t>
                      </a:r>
                      <a:r>
                        <a:rPr lang="ru-RU" baseline="0" dirty="0" smtClean="0"/>
                        <a:t>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</a:t>
                      </a:r>
                      <a:r>
                        <a:rPr lang="ru-RU" dirty="0" err="1" smtClean="0"/>
                        <a:t>нед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ru-RU" dirty="0" err="1" smtClean="0"/>
                        <a:t>нед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err="1" smtClean="0"/>
                        <a:t>нед</a:t>
                      </a:r>
                      <a:r>
                        <a:rPr lang="ru-RU" dirty="0" smtClean="0"/>
                        <a:t>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</a:t>
                      </a:r>
                      <a:r>
                        <a:rPr lang="ru-RU" dirty="0" err="1" smtClean="0"/>
                        <a:t>нед</a:t>
                      </a:r>
                      <a:r>
                        <a:rPr lang="ru-RU" dirty="0" smtClean="0"/>
                        <a:t>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</a:t>
                      </a:r>
                      <a:r>
                        <a:rPr lang="ru-RU" dirty="0" err="1" smtClean="0"/>
                        <a:t>нед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</a:t>
                      </a:r>
                      <a:r>
                        <a:rPr lang="ru-RU" dirty="0" err="1" smtClean="0"/>
                        <a:t>нед</a:t>
                      </a:r>
                      <a:r>
                        <a:rPr lang="ru-RU" dirty="0" smtClean="0"/>
                        <a:t>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 </a:t>
                      </a:r>
                      <a:r>
                        <a:rPr lang="ru-RU" dirty="0" err="1" smtClean="0"/>
                        <a:t>нед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</a:t>
                      </a:r>
                      <a:r>
                        <a:rPr lang="ru-RU" dirty="0" err="1" smtClean="0"/>
                        <a:t>нед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5158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Регистрация</a:t>
                      </a:r>
                      <a:r>
                        <a:rPr lang="ru-RU" baseline="0" dirty="0" smtClean="0"/>
                        <a:t> бизнеса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565507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проекта кафе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83004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Выполнение работ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00897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Покупка и установка</a:t>
                      </a:r>
                      <a:r>
                        <a:rPr lang="ru-RU" baseline="0" dirty="0" smtClean="0"/>
                        <a:t> оборудования, закуп продуктов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65784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ru-RU" dirty="0" smtClean="0"/>
                        <a:t>Запуск рекламной компании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26478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Найм</a:t>
                      </a:r>
                      <a:r>
                        <a:rPr lang="ru-RU" dirty="0" smtClean="0"/>
                        <a:t> персонала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65270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Обучение</a:t>
                      </a:r>
                      <a:r>
                        <a:rPr lang="ru-RU" baseline="0" dirty="0" smtClean="0"/>
                        <a:t> персонала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56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3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3282" r="19168" b="3465"/>
          <a:stretch/>
        </p:blipFill>
        <p:spPr>
          <a:xfrm>
            <a:off x="2766288" y="614265"/>
            <a:ext cx="3680831" cy="22228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6" t="3089" r="22299" b="-3089"/>
          <a:stretch/>
        </p:blipFill>
        <p:spPr>
          <a:xfrm>
            <a:off x="313853" y="614265"/>
            <a:ext cx="2299094" cy="2466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99" y="1725705"/>
            <a:ext cx="3311610" cy="19856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21" y="163589"/>
            <a:ext cx="3065982" cy="21653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object 3"/>
          <p:cNvSpPr/>
          <p:nvPr/>
        </p:nvSpPr>
        <p:spPr>
          <a:xfrm>
            <a:off x="24061" y="-310822"/>
            <a:ext cx="4431078" cy="925090"/>
          </a:xfrm>
          <a:custGeom>
            <a:avLst/>
            <a:gdLst/>
            <a:ahLst/>
            <a:cxnLst/>
            <a:rect l="l" t="t" r="r" b="b"/>
            <a:pathLst>
              <a:path w="5052060" h="1054735">
                <a:moveTo>
                  <a:pt x="854945" y="0"/>
                </a:moveTo>
                <a:lnTo>
                  <a:pt x="458546" y="0"/>
                </a:lnTo>
                <a:lnTo>
                  <a:pt x="0" y="236347"/>
                </a:lnTo>
                <a:lnTo>
                  <a:pt x="0" y="440309"/>
                </a:lnTo>
                <a:lnTo>
                  <a:pt x="877062" y="1054480"/>
                </a:lnTo>
                <a:lnTo>
                  <a:pt x="5051806" y="1042035"/>
                </a:lnTo>
                <a:lnTo>
                  <a:pt x="1759458" y="627252"/>
                </a:lnTo>
                <a:lnTo>
                  <a:pt x="854945" y="0"/>
                </a:lnTo>
                <a:close/>
              </a:path>
            </a:pathLst>
          </a:custGeom>
          <a:solidFill>
            <a:srgbClr val="EC5231"/>
          </a:solidFill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4" name="object 4"/>
          <p:cNvSpPr/>
          <p:nvPr/>
        </p:nvSpPr>
        <p:spPr>
          <a:xfrm>
            <a:off x="24061" y="-310822"/>
            <a:ext cx="4431078" cy="925090"/>
          </a:xfrm>
          <a:custGeom>
            <a:avLst/>
            <a:gdLst/>
            <a:ahLst/>
            <a:cxnLst/>
            <a:rect l="l" t="t" r="r" b="b"/>
            <a:pathLst>
              <a:path w="5052060" h="1054735">
                <a:moveTo>
                  <a:pt x="458546" y="0"/>
                </a:moveTo>
                <a:lnTo>
                  <a:pt x="0" y="236347"/>
                </a:lnTo>
                <a:lnTo>
                  <a:pt x="0" y="440309"/>
                </a:lnTo>
                <a:lnTo>
                  <a:pt x="877062" y="1054480"/>
                </a:lnTo>
                <a:lnTo>
                  <a:pt x="5051806" y="1042035"/>
                </a:lnTo>
                <a:lnTo>
                  <a:pt x="1759458" y="627252"/>
                </a:lnTo>
                <a:lnTo>
                  <a:pt x="854945" y="0"/>
                </a:lnTo>
              </a:path>
            </a:pathLst>
          </a:custGeom>
          <a:ln w="9144">
            <a:solidFill>
              <a:srgbClr val="EC5231"/>
            </a:solidFill>
          </a:ln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5" name="object 5"/>
          <p:cNvSpPr/>
          <p:nvPr/>
        </p:nvSpPr>
        <p:spPr>
          <a:xfrm>
            <a:off x="980229" y="96862"/>
            <a:ext cx="9713171" cy="517405"/>
          </a:xfrm>
          <a:custGeom>
            <a:avLst/>
            <a:gdLst/>
            <a:ahLst/>
            <a:cxnLst/>
            <a:rect l="l" t="t" r="r" b="b"/>
            <a:pathLst>
              <a:path w="10230485" h="589915">
                <a:moveTo>
                  <a:pt x="10230485" y="0"/>
                </a:moveTo>
                <a:lnTo>
                  <a:pt x="0" y="0"/>
                </a:lnTo>
                <a:lnTo>
                  <a:pt x="960754" y="587882"/>
                </a:lnTo>
                <a:lnTo>
                  <a:pt x="10230485" y="589660"/>
                </a:lnTo>
                <a:lnTo>
                  <a:pt x="10230485" y="0"/>
                </a:lnTo>
                <a:close/>
              </a:path>
            </a:pathLst>
          </a:custGeom>
          <a:solidFill>
            <a:srgbClr val="572312"/>
          </a:solidFill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6" name="object 6"/>
          <p:cNvSpPr/>
          <p:nvPr/>
        </p:nvSpPr>
        <p:spPr>
          <a:xfrm>
            <a:off x="1" y="-310823"/>
            <a:ext cx="980228" cy="396547"/>
          </a:xfrm>
          <a:custGeom>
            <a:avLst/>
            <a:gdLst/>
            <a:ahLst/>
            <a:cxnLst/>
            <a:rect l="l" t="t" r="r" b="b"/>
            <a:pathLst>
              <a:path w="1117600" h="452120">
                <a:moveTo>
                  <a:pt x="569984" y="0"/>
                </a:moveTo>
                <a:lnTo>
                  <a:pt x="0" y="0"/>
                </a:lnTo>
                <a:lnTo>
                  <a:pt x="0" y="452120"/>
                </a:lnTo>
                <a:lnTo>
                  <a:pt x="1117066" y="452120"/>
                </a:lnTo>
                <a:lnTo>
                  <a:pt x="569984" y="0"/>
                </a:lnTo>
                <a:close/>
              </a:path>
            </a:pathLst>
          </a:custGeom>
          <a:solidFill>
            <a:srgbClr val="C79267"/>
          </a:solidFill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7" name="object 7"/>
          <p:cNvSpPr/>
          <p:nvPr/>
        </p:nvSpPr>
        <p:spPr>
          <a:xfrm>
            <a:off x="1" y="-310823"/>
            <a:ext cx="980228" cy="396547"/>
          </a:xfrm>
          <a:custGeom>
            <a:avLst/>
            <a:gdLst/>
            <a:ahLst/>
            <a:cxnLst/>
            <a:rect l="l" t="t" r="r" b="b"/>
            <a:pathLst>
              <a:path w="1117600" h="452120">
                <a:moveTo>
                  <a:pt x="0" y="0"/>
                </a:moveTo>
                <a:lnTo>
                  <a:pt x="0" y="452120"/>
                </a:lnTo>
                <a:lnTo>
                  <a:pt x="1117066" y="452120"/>
                </a:lnTo>
                <a:lnTo>
                  <a:pt x="569984" y="0"/>
                </a:lnTo>
              </a:path>
            </a:pathLst>
          </a:custGeom>
          <a:ln w="9144">
            <a:solidFill>
              <a:srgbClr val="C79267"/>
            </a:solidFill>
          </a:ln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83625" y="225423"/>
            <a:ext cx="8799990" cy="260281"/>
          </a:xfrm>
          <a:prstGeom prst="rect">
            <a:avLst/>
          </a:prstGeom>
        </p:spPr>
        <p:txBody>
          <a:bodyPr vert="horz" wrap="square" lIns="0" tIns="13924" rIns="0" bIns="0" rtlCol="0">
            <a:spAutoFit/>
          </a:bodyPr>
          <a:lstStyle/>
          <a:p>
            <a:pPr marL="11139" algn="ctr">
              <a:spcBef>
                <a:spcPts val="110"/>
              </a:spcBef>
            </a:pPr>
            <a:r>
              <a:rPr lang="ru-RU" sz="1600" spc="18" dirty="0" smtClean="0"/>
              <a:t>ФОРМЫ ИСПОЛНЕНИЯ ПРОЕКТА </a:t>
            </a:r>
            <a:endParaRPr lang="ru-RU" sz="1600" spc="18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" y="4357930"/>
            <a:ext cx="3721100" cy="18605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1" name="TextBox 20"/>
          <p:cNvSpPr txBox="1"/>
          <p:nvPr/>
        </p:nvSpPr>
        <p:spPr>
          <a:xfrm>
            <a:off x="326948" y="3112857"/>
            <a:ext cx="228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1. Кофеточка для формата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coffee to go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7274" y="3736478"/>
            <a:ext cx="4084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 Небольшое кафе из одного или двух модулей с площадкой под тентом или под зонтами, на которой устанавливают столики 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стулья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90231" y="2862247"/>
            <a:ext cx="4353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2.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Торговая точка из одного модуля, предназначенная для продажи еды навынос и/или организации ее доставки клиентам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50365" y="5011922"/>
            <a:ext cx="59460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 Рестораны – более масштабные объекты, для организации которых необходимы 3-4 и более модулей. В таких строениях присутствуют закрытые помещения для кухни, подсобок, открытые террасы, лестницы с поручнями, ведущие на верхний этаж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245" y="1018726"/>
            <a:ext cx="4488776" cy="54646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4060" y="-34924"/>
            <a:ext cx="4431078" cy="925090"/>
          </a:xfrm>
          <a:custGeom>
            <a:avLst/>
            <a:gdLst/>
            <a:ahLst/>
            <a:cxnLst/>
            <a:rect l="l" t="t" r="r" b="b"/>
            <a:pathLst>
              <a:path w="5052060" h="1054735">
                <a:moveTo>
                  <a:pt x="458546" y="0"/>
                </a:moveTo>
                <a:lnTo>
                  <a:pt x="0" y="236347"/>
                </a:lnTo>
                <a:lnTo>
                  <a:pt x="0" y="440309"/>
                </a:lnTo>
                <a:lnTo>
                  <a:pt x="877062" y="1054480"/>
                </a:lnTo>
                <a:lnTo>
                  <a:pt x="5051806" y="1042035"/>
                </a:lnTo>
                <a:lnTo>
                  <a:pt x="1759458" y="627252"/>
                </a:lnTo>
                <a:lnTo>
                  <a:pt x="854945" y="0"/>
                </a:lnTo>
              </a:path>
            </a:pathLst>
          </a:custGeom>
          <a:ln w="9144">
            <a:solidFill>
              <a:srgbClr val="EC5231"/>
            </a:solidFill>
          </a:ln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7" name="object 7"/>
          <p:cNvSpPr/>
          <p:nvPr/>
        </p:nvSpPr>
        <p:spPr>
          <a:xfrm>
            <a:off x="0" y="-34925"/>
            <a:ext cx="980228" cy="396547"/>
          </a:xfrm>
          <a:custGeom>
            <a:avLst/>
            <a:gdLst/>
            <a:ahLst/>
            <a:cxnLst/>
            <a:rect l="l" t="t" r="r" b="b"/>
            <a:pathLst>
              <a:path w="1117600" h="452120">
                <a:moveTo>
                  <a:pt x="0" y="0"/>
                </a:moveTo>
                <a:lnTo>
                  <a:pt x="0" y="452120"/>
                </a:lnTo>
                <a:lnTo>
                  <a:pt x="1117066" y="452120"/>
                </a:lnTo>
                <a:lnTo>
                  <a:pt x="569984" y="0"/>
                </a:lnTo>
              </a:path>
            </a:pathLst>
          </a:custGeom>
          <a:ln w="9144">
            <a:solidFill>
              <a:srgbClr val="C79267"/>
            </a:solidFill>
          </a:ln>
        </p:spPr>
        <p:txBody>
          <a:bodyPr wrap="square" lIns="0" tIns="0" rIns="0" bIns="0" rtlCol="0"/>
          <a:lstStyle/>
          <a:p>
            <a:endParaRPr sz="1579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8" y="3774819"/>
            <a:ext cx="935978" cy="9359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3" t="14477" r="27267" b="16085"/>
          <a:stretch/>
        </p:blipFill>
        <p:spPr>
          <a:xfrm>
            <a:off x="79914" y="2508049"/>
            <a:ext cx="1002135" cy="107046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8" y="1641817"/>
            <a:ext cx="886221" cy="80678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374999" y="940406"/>
            <a:ext cx="4582852" cy="5409918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 flipH="1">
            <a:off x="1219531" y="1702095"/>
            <a:ext cx="2975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СУММА МИКРОЗАЙМА:</a:t>
            </a:r>
            <a:br>
              <a:rPr lang="ru-RU" sz="2000" dirty="0"/>
            </a:br>
            <a:r>
              <a:rPr lang="ru-RU" sz="2000" b="1" dirty="0">
                <a:solidFill>
                  <a:srgbClr val="FF0000"/>
                </a:solidFill>
              </a:rPr>
              <a:t>ДО 5 МЛН. РУБ.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5828" y="855993"/>
            <a:ext cx="4749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Льготный</a:t>
            </a:r>
          </a:p>
          <a:p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микрозайм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: 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1207121" y="2559884"/>
            <a:ext cx="3449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СРОК </a:t>
            </a:r>
            <a:r>
              <a:rPr lang="ru-RU" sz="2000" dirty="0" smtClean="0"/>
              <a:t>ФИНАНСИРОВАНИЯ: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ДО </a:t>
            </a:r>
            <a:r>
              <a:rPr lang="ru-RU" sz="2000" b="1" dirty="0">
                <a:solidFill>
                  <a:srgbClr val="FF0000"/>
                </a:solidFill>
              </a:rPr>
              <a:t>36 МЕСЯЦЕВ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49035" y="4778237"/>
            <a:ext cx="43993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ВОЗМОЖНОСТЬ ОТСРОЧКИ</a:t>
            </a:r>
          </a:p>
          <a:p>
            <a:r>
              <a:rPr lang="ru-RU" sz="2000" dirty="0" smtClean="0"/>
              <a:t>ПО ОСНОВНОМУ ДОЛГУ</a:t>
            </a:r>
            <a:endParaRPr lang="ru-RU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4587016" y="855993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Возмещение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первоначального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взноса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 лизингу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609646" y="1649243"/>
            <a:ext cx="5912617" cy="1618528"/>
          </a:xfrm>
          <a:prstGeom prst="roundRect">
            <a:avLst/>
          </a:prstGeom>
          <a:noFill/>
          <a:ln>
            <a:solidFill>
              <a:srgbClr val="58241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81631" y="1649242"/>
            <a:ext cx="55180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Субсидирование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до </a:t>
            </a:r>
            <a:r>
              <a:rPr lang="ru-RU" sz="2000" b="1" dirty="0">
                <a:solidFill>
                  <a:srgbClr val="FF0000"/>
                </a:solidFill>
              </a:rPr>
              <a:t>50%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затрат (от предмета лизинга), связанных с уплатой первого взноса (аванса) при заключении договора (договоров) лизинга оборудования с российскими лизинговыми компаниями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09646" y="3303729"/>
            <a:ext cx="4846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3. Помощь в поиске контрагента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(работы по разработке и исполнению проекта кафе)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639279" y="4442311"/>
            <a:ext cx="5882984" cy="1784846"/>
          </a:xfrm>
          <a:prstGeom prst="roundRect">
            <a:avLst/>
          </a:prstGeom>
          <a:noFill/>
          <a:ln>
            <a:solidFill>
              <a:srgbClr val="58241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995633" y="5082536"/>
            <a:ext cx="5889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8-963-866-44-00 (г. Курган)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 flipH="1">
            <a:off x="1150009" y="3734424"/>
            <a:ext cx="2077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ПРОЦЕНТНАЯ </a:t>
            </a:r>
            <a:r>
              <a:rPr lang="ru-RU" sz="2000" dirty="0" smtClean="0"/>
              <a:t>СТАВКА: </a:t>
            </a:r>
            <a:r>
              <a:rPr lang="ru-RU" sz="2000" b="1" dirty="0" smtClean="0">
                <a:solidFill>
                  <a:srgbClr val="FF0000"/>
                </a:solidFill>
              </a:rPr>
              <a:t>5</a:t>
            </a:r>
            <a:r>
              <a:rPr lang="ru-RU" sz="2000" b="1" dirty="0">
                <a:solidFill>
                  <a:srgbClr val="FF0000"/>
                </a:solidFill>
              </a:rPr>
              <a:t>%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42925" y="4478270"/>
            <a:ext cx="4638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проектировщики, производители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модульных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кафе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 индивидуальному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проекту: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8721" y="5522805"/>
            <a:ext cx="5889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8-922-639-69-10 (г. Челябинск)</a:t>
            </a:r>
            <a:endParaRPr lang="ru-RU" sz="2800" dirty="0"/>
          </a:p>
        </p:txBody>
      </p:sp>
      <p:sp>
        <p:nvSpPr>
          <p:cNvPr id="3" name="object 3"/>
          <p:cNvSpPr/>
          <p:nvPr/>
        </p:nvSpPr>
        <p:spPr>
          <a:xfrm>
            <a:off x="24060" y="-34924"/>
            <a:ext cx="4431078" cy="925090"/>
          </a:xfrm>
          <a:custGeom>
            <a:avLst/>
            <a:gdLst/>
            <a:ahLst/>
            <a:cxnLst/>
            <a:rect l="l" t="t" r="r" b="b"/>
            <a:pathLst>
              <a:path w="5052060" h="1054735">
                <a:moveTo>
                  <a:pt x="854945" y="0"/>
                </a:moveTo>
                <a:lnTo>
                  <a:pt x="458546" y="0"/>
                </a:lnTo>
                <a:lnTo>
                  <a:pt x="0" y="236347"/>
                </a:lnTo>
                <a:lnTo>
                  <a:pt x="0" y="440309"/>
                </a:lnTo>
                <a:lnTo>
                  <a:pt x="877062" y="1054480"/>
                </a:lnTo>
                <a:lnTo>
                  <a:pt x="5051806" y="1042035"/>
                </a:lnTo>
                <a:lnTo>
                  <a:pt x="1759458" y="627252"/>
                </a:lnTo>
                <a:lnTo>
                  <a:pt x="854945" y="0"/>
                </a:lnTo>
                <a:close/>
              </a:path>
            </a:pathLst>
          </a:custGeom>
          <a:solidFill>
            <a:srgbClr val="EC5231"/>
          </a:solidFill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8" name="TextBox 7"/>
          <p:cNvSpPr txBox="1"/>
          <p:nvPr/>
        </p:nvSpPr>
        <p:spPr>
          <a:xfrm>
            <a:off x="508946" y="4559316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*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-16901"/>
            <a:ext cx="980228" cy="396547"/>
          </a:xfrm>
          <a:custGeom>
            <a:avLst/>
            <a:gdLst/>
            <a:ahLst/>
            <a:cxnLst/>
            <a:rect l="l" t="t" r="r" b="b"/>
            <a:pathLst>
              <a:path w="1117600" h="452120">
                <a:moveTo>
                  <a:pt x="569984" y="0"/>
                </a:moveTo>
                <a:lnTo>
                  <a:pt x="0" y="0"/>
                </a:lnTo>
                <a:lnTo>
                  <a:pt x="0" y="452120"/>
                </a:lnTo>
                <a:lnTo>
                  <a:pt x="1117066" y="452120"/>
                </a:lnTo>
                <a:lnTo>
                  <a:pt x="569984" y="0"/>
                </a:lnTo>
                <a:close/>
              </a:path>
            </a:pathLst>
          </a:custGeom>
          <a:solidFill>
            <a:srgbClr val="C79267"/>
          </a:solidFill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5" name="object 5"/>
          <p:cNvSpPr/>
          <p:nvPr/>
        </p:nvSpPr>
        <p:spPr>
          <a:xfrm>
            <a:off x="966887" y="370730"/>
            <a:ext cx="9713171" cy="462146"/>
          </a:xfrm>
          <a:custGeom>
            <a:avLst/>
            <a:gdLst/>
            <a:ahLst/>
            <a:cxnLst/>
            <a:rect l="l" t="t" r="r" b="b"/>
            <a:pathLst>
              <a:path w="10230485" h="589915">
                <a:moveTo>
                  <a:pt x="10230485" y="0"/>
                </a:moveTo>
                <a:lnTo>
                  <a:pt x="0" y="0"/>
                </a:lnTo>
                <a:lnTo>
                  <a:pt x="960754" y="587882"/>
                </a:lnTo>
                <a:lnTo>
                  <a:pt x="10230485" y="589660"/>
                </a:lnTo>
                <a:lnTo>
                  <a:pt x="10230485" y="0"/>
                </a:lnTo>
                <a:close/>
              </a:path>
            </a:pathLst>
          </a:custGeom>
          <a:solidFill>
            <a:srgbClr val="572312"/>
          </a:solidFill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21252" y="429203"/>
            <a:ext cx="8835324" cy="260281"/>
          </a:xfrm>
          <a:prstGeom prst="rect">
            <a:avLst/>
          </a:prstGeom>
        </p:spPr>
        <p:txBody>
          <a:bodyPr vert="horz" wrap="square" lIns="0" tIns="13924" rIns="0" bIns="0" rtlCol="0">
            <a:spAutoFit/>
          </a:bodyPr>
          <a:lstStyle/>
          <a:p>
            <a:pPr marL="11139" algn="ctr">
              <a:spcBef>
                <a:spcPts val="110"/>
              </a:spcBef>
            </a:pPr>
            <a:r>
              <a:rPr lang="ru-RU" sz="1600" spc="18" dirty="0" smtClean="0"/>
              <a:t>МЕРЫ ПОДДЕРЖКИ: </a:t>
            </a:r>
            <a:endParaRPr lang="ru-RU" sz="1600" spc="18" dirty="0"/>
          </a:p>
        </p:txBody>
      </p:sp>
    </p:spTree>
    <p:extLst>
      <p:ext uri="{BB962C8B-B14F-4D97-AF65-F5344CB8AC3E}">
        <p14:creationId xmlns:p14="http://schemas.microsoft.com/office/powerpoint/2010/main" val="24248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9"/>
          <p:cNvSpPr/>
          <p:nvPr/>
        </p:nvSpPr>
        <p:spPr>
          <a:xfrm rot="10800000">
            <a:off x="7004718" y="4787946"/>
            <a:ext cx="3663511" cy="1683240"/>
          </a:xfrm>
          <a:custGeom>
            <a:avLst/>
            <a:gdLst>
              <a:gd name="connsiteX0" fmla="*/ 1585141 w 1585141"/>
              <a:gd name="connsiteY0" fmla="*/ 0 h 769118"/>
              <a:gd name="connsiteX1" fmla="*/ 0 w 1585141"/>
              <a:gd name="connsiteY1" fmla="*/ 3798 h 769118"/>
              <a:gd name="connsiteX2" fmla="*/ 690109 w 1585141"/>
              <a:gd name="connsiteY2" fmla="*/ 769118 h 769118"/>
              <a:gd name="connsiteX3" fmla="*/ 1585141 w 1585141"/>
              <a:gd name="connsiteY3" fmla="*/ 0 h 76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141" h="769118">
                <a:moveTo>
                  <a:pt x="1585141" y="0"/>
                </a:moveTo>
                <a:lnTo>
                  <a:pt x="0" y="3798"/>
                </a:lnTo>
                <a:lnTo>
                  <a:pt x="690109" y="769118"/>
                </a:lnTo>
                <a:lnTo>
                  <a:pt x="1585141" y="0"/>
                </a:lnTo>
                <a:close/>
              </a:path>
            </a:pathLst>
          </a:custGeom>
          <a:solidFill>
            <a:srgbClr val="ED5232"/>
          </a:solidFill>
          <a:ln>
            <a:solidFill>
              <a:srgbClr val="ED523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5"/>
          <p:cNvSpPr/>
          <p:nvPr/>
        </p:nvSpPr>
        <p:spPr>
          <a:xfrm>
            <a:off x="0" y="0"/>
            <a:ext cx="4500245" cy="935935"/>
          </a:xfrm>
          <a:custGeom>
            <a:avLst/>
            <a:gdLst/>
            <a:ahLst/>
            <a:cxnLst/>
            <a:rect l="l" t="t" r="r" b="b"/>
            <a:pathLst>
              <a:path w="4500245" h="964565">
                <a:moveTo>
                  <a:pt x="782596" y="0"/>
                </a:moveTo>
                <a:lnTo>
                  <a:pt x="409953" y="0"/>
                </a:lnTo>
                <a:lnTo>
                  <a:pt x="0" y="278864"/>
                </a:lnTo>
                <a:lnTo>
                  <a:pt x="0" y="963964"/>
                </a:lnTo>
                <a:lnTo>
                  <a:pt x="4499999" y="963964"/>
                </a:lnTo>
                <a:lnTo>
                  <a:pt x="1663091" y="731671"/>
                </a:lnTo>
                <a:lnTo>
                  <a:pt x="782596" y="0"/>
                </a:lnTo>
                <a:close/>
              </a:path>
            </a:pathLst>
          </a:custGeom>
          <a:solidFill>
            <a:srgbClr val="ED523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C893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3"/>
          <p:cNvSpPr/>
          <p:nvPr/>
        </p:nvSpPr>
        <p:spPr>
          <a:xfrm>
            <a:off x="0" y="179454"/>
            <a:ext cx="4775200" cy="623822"/>
          </a:xfrm>
          <a:custGeom>
            <a:avLst/>
            <a:gdLst/>
            <a:ahLst/>
            <a:cxnLst/>
            <a:rect l="l" t="t" r="r" b="b"/>
            <a:pathLst>
              <a:path w="4775200" h="1216025">
                <a:moveTo>
                  <a:pt x="783162" y="0"/>
                </a:moveTo>
                <a:lnTo>
                  <a:pt x="464165" y="1771"/>
                </a:lnTo>
                <a:lnTo>
                  <a:pt x="0" y="288671"/>
                </a:lnTo>
                <a:lnTo>
                  <a:pt x="0" y="519810"/>
                </a:lnTo>
                <a:lnTo>
                  <a:pt x="829003" y="1215918"/>
                </a:lnTo>
                <a:lnTo>
                  <a:pt x="4774971" y="1201813"/>
                </a:lnTo>
                <a:lnTo>
                  <a:pt x="1663091" y="731625"/>
                </a:lnTo>
                <a:lnTo>
                  <a:pt x="783162" y="0"/>
                </a:lnTo>
                <a:close/>
              </a:path>
            </a:pathLst>
          </a:custGeom>
          <a:solidFill>
            <a:srgbClr val="ED5232"/>
          </a:solidFill>
          <a:ln>
            <a:solidFill>
              <a:srgbClr val="ED523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ED523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63" name="Freeform 19"/>
          <p:cNvSpPr>
            <a:spLocks noChangeArrowheads="1"/>
          </p:cNvSpPr>
          <p:nvPr/>
        </p:nvSpPr>
        <p:spPr bwMode="auto">
          <a:xfrm>
            <a:off x="2204245" y="4602164"/>
            <a:ext cx="131763" cy="3175"/>
          </a:xfrm>
          <a:custGeom>
            <a:avLst/>
            <a:gdLst>
              <a:gd name="T0" fmla="*/ 2147483646 w 20955"/>
              <a:gd name="T1" fmla="*/ 0 h 60325"/>
              <a:gd name="T2" fmla="*/ 0 w 20955"/>
              <a:gd name="T3" fmla="*/ 0 h 60325"/>
              <a:gd name="T4" fmla="*/ 0 w 20955"/>
              <a:gd name="T5" fmla="*/ 0 h 60325"/>
              <a:gd name="T6" fmla="*/ 2147483646 w 20955"/>
              <a:gd name="T7" fmla="*/ 0 h 60325"/>
              <a:gd name="T8" fmla="*/ 2147483646 w 20955"/>
              <a:gd name="T9" fmla="*/ 0 h 60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955"/>
              <a:gd name="T16" fmla="*/ 0 h 60325"/>
              <a:gd name="T17" fmla="*/ 20955 w 20955"/>
              <a:gd name="T18" fmla="*/ 60325 h 60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55" h="60325">
                <a:moveTo>
                  <a:pt x="20520" y="0"/>
                </a:moveTo>
                <a:lnTo>
                  <a:pt x="0" y="0"/>
                </a:lnTo>
                <a:lnTo>
                  <a:pt x="0" y="-5504"/>
                </a:lnTo>
                <a:lnTo>
                  <a:pt x="20520" y="-5504"/>
                </a:lnTo>
                <a:lnTo>
                  <a:pt x="20520" y="0"/>
                </a:lnTo>
                <a:close/>
              </a:path>
            </a:pathLst>
          </a:custGeom>
          <a:solidFill>
            <a:srgbClr val="324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84" name="Freeform 40"/>
          <p:cNvSpPr>
            <a:spLocks noChangeArrowheads="1"/>
          </p:cNvSpPr>
          <p:nvPr/>
        </p:nvSpPr>
        <p:spPr bwMode="auto">
          <a:xfrm>
            <a:off x="5368132" y="4799013"/>
            <a:ext cx="31750" cy="50800"/>
          </a:xfrm>
          <a:custGeom>
            <a:avLst/>
            <a:gdLst>
              <a:gd name="T0" fmla="*/ 27721 w 32385"/>
              <a:gd name="T1" fmla="*/ 0 h 50164"/>
              <a:gd name="T2" fmla="*/ 5481 w 32385"/>
              <a:gd name="T3" fmla="*/ 0 h 50164"/>
              <a:gd name="T4" fmla="*/ 5481 w 32385"/>
              <a:gd name="T5" fmla="*/ 22369 h 50164"/>
              <a:gd name="T6" fmla="*/ 0 w 32385"/>
              <a:gd name="T7" fmla="*/ -17351 h 50164"/>
              <a:gd name="T8" fmla="*/ 15267 w 32385"/>
              <a:gd name="T9" fmla="*/ -17351 h 50164"/>
              <a:gd name="T10" fmla="*/ 27721 w 32385"/>
              <a:gd name="T11" fmla="*/ 23273 h 50164"/>
              <a:gd name="T12" fmla="*/ 27721 w 32385"/>
              <a:gd name="T13" fmla="*/ 0 h 50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385"/>
              <a:gd name="T22" fmla="*/ 0 h 50164"/>
              <a:gd name="T23" fmla="*/ 32385 w 32385"/>
              <a:gd name="T24" fmla="*/ 50164 h 50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385" h="50164">
                <a:moveTo>
                  <a:pt x="31842" y="0"/>
                </a:moveTo>
                <a:lnTo>
                  <a:pt x="6296" y="0"/>
                </a:lnTo>
                <a:lnTo>
                  <a:pt x="6296" y="20480"/>
                </a:lnTo>
                <a:lnTo>
                  <a:pt x="0" y="-15886"/>
                </a:lnTo>
                <a:lnTo>
                  <a:pt x="17536" y="-15886"/>
                </a:lnTo>
                <a:lnTo>
                  <a:pt x="31842" y="21308"/>
                </a:lnTo>
                <a:lnTo>
                  <a:pt x="31842" y="0"/>
                </a:lnTo>
                <a:close/>
              </a:path>
            </a:pathLst>
          </a:custGeom>
          <a:solidFill>
            <a:srgbClr val="9D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88" name="Freeform 44"/>
          <p:cNvSpPr>
            <a:spLocks noChangeArrowheads="1"/>
          </p:cNvSpPr>
          <p:nvPr/>
        </p:nvSpPr>
        <p:spPr bwMode="auto">
          <a:xfrm>
            <a:off x="5968208" y="5142732"/>
            <a:ext cx="14287" cy="63500"/>
          </a:xfrm>
          <a:custGeom>
            <a:avLst/>
            <a:gdLst>
              <a:gd name="T0" fmla="*/ 0 w 13970"/>
              <a:gd name="T1" fmla="*/ -683 h 64770"/>
              <a:gd name="T2" fmla="*/ 16118 w 13970"/>
              <a:gd name="T3" fmla="*/ -683 h 64770"/>
              <a:gd name="T4" fmla="*/ 16118 w 13970"/>
              <a:gd name="T5" fmla="*/ 0 h 64770"/>
              <a:gd name="T6" fmla="*/ 0 w 13970"/>
              <a:gd name="T7" fmla="*/ 0 h 64770"/>
              <a:gd name="T8" fmla="*/ 0 w 13970"/>
              <a:gd name="T9" fmla="*/ -683 h 647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64770"/>
              <a:gd name="T17" fmla="*/ 13970 w 13970"/>
              <a:gd name="T18" fmla="*/ 64770 h 647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64770">
                <a:moveTo>
                  <a:pt x="0" y="-766"/>
                </a:moveTo>
                <a:lnTo>
                  <a:pt x="13774" y="-766"/>
                </a:lnTo>
                <a:lnTo>
                  <a:pt x="13774" y="0"/>
                </a:lnTo>
                <a:lnTo>
                  <a:pt x="0" y="0"/>
                </a:lnTo>
                <a:lnTo>
                  <a:pt x="0" y="-766"/>
                </a:lnTo>
                <a:close/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36" name="Rectangle 93"/>
          <p:cNvSpPr>
            <a:spLocks noChangeArrowheads="1"/>
          </p:cNvSpPr>
          <p:nvPr/>
        </p:nvSpPr>
        <p:spPr bwMode="auto">
          <a:xfrm>
            <a:off x="7003257" y="1804988"/>
            <a:ext cx="139700" cy="1397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4"/>
          <p:cNvSpPr/>
          <p:nvPr/>
        </p:nvSpPr>
        <p:spPr>
          <a:xfrm>
            <a:off x="774701" y="0"/>
            <a:ext cx="9918700" cy="935943"/>
          </a:xfrm>
          <a:custGeom>
            <a:avLst/>
            <a:gdLst/>
            <a:ahLst/>
            <a:cxnLst/>
            <a:rect l="l" t="t" r="r" b="b"/>
            <a:pathLst>
              <a:path w="9635490" h="74676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58241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5"/>
          <p:cNvSpPr/>
          <p:nvPr/>
        </p:nvSpPr>
        <p:spPr>
          <a:xfrm>
            <a:off x="0" y="0"/>
            <a:ext cx="1056640" cy="425395"/>
          </a:xfrm>
          <a:custGeom>
            <a:avLst/>
            <a:gdLst/>
            <a:ahLst/>
            <a:cxnLst/>
            <a:rect l="l" t="t" r="r" b="b"/>
            <a:pathLst>
              <a:path w="1056640" h="454025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89367"/>
          </a:solidFill>
          <a:ln>
            <a:solidFill>
              <a:srgbClr val="C8936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Text Box 89"/>
          <p:cNvSpPr txBox="1">
            <a:spLocks noChangeArrowheads="1"/>
          </p:cNvSpPr>
          <p:nvPr/>
        </p:nvSpPr>
        <p:spPr bwMode="auto">
          <a:xfrm>
            <a:off x="733702" y="220203"/>
            <a:ext cx="9082488" cy="36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600" rIns="0" bIns="0"/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14000"/>
              </a:lnSpc>
              <a:spcBef>
                <a:spcPts val="10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КОНТАКТЫ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bject 5"/>
          <p:cNvSpPr txBox="1">
            <a:spLocks/>
          </p:cNvSpPr>
          <p:nvPr/>
        </p:nvSpPr>
        <p:spPr>
          <a:xfrm>
            <a:off x="520238" y="1554965"/>
            <a:ext cx="5183982" cy="150746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 lvl="0">
              <a:spcBef>
                <a:spcPts val="295"/>
              </a:spcBef>
              <a:defRPr/>
            </a:pPr>
            <a:r>
              <a:rPr lang="ru-RU" sz="1600" b="1" kern="0" spc="45" dirty="0">
                <a:solidFill>
                  <a:srgbClr val="582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Агафонова Анна Геннадьевна </a:t>
            </a:r>
          </a:p>
          <a:p>
            <a:pPr marL="12700" marR="5080" lvl="0">
              <a:spcBef>
                <a:spcPts val="295"/>
              </a:spcBef>
              <a:defRPr/>
            </a:pPr>
            <a:r>
              <a:rPr lang="ru-RU" sz="1400" kern="0" spc="45" dirty="0">
                <a:solidFill>
                  <a:srgbClr val="582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 </a:t>
            </a:r>
            <a:r>
              <a:rPr lang="ru-RU" sz="1400" kern="0" spc="45" dirty="0" smtClean="0">
                <a:solidFill>
                  <a:srgbClr val="582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</a:t>
            </a:r>
            <a:br>
              <a:rPr lang="ru-RU" sz="1400" kern="0" spc="45" dirty="0" smtClean="0">
                <a:solidFill>
                  <a:srgbClr val="58241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kern="0" spc="45" dirty="0" smtClean="0">
                <a:solidFill>
                  <a:srgbClr val="582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«Инвестиционное агентство</a:t>
            </a:r>
            <a:br>
              <a:rPr lang="ru-RU" sz="1400" kern="0" spc="45" dirty="0" smtClean="0">
                <a:solidFill>
                  <a:srgbClr val="58241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kern="0" spc="45" dirty="0" smtClean="0">
                <a:solidFill>
                  <a:srgbClr val="582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Курганской </a:t>
            </a:r>
            <a:r>
              <a:rPr lang="ru-RU" sz="1400" kern="0" spc="45" dirty="0">
                <a:solidFill>
                  <a:srgbClr val="582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области»</a:t>
            </a:r>
          </a:p>
          <a:p>
            <a:pPr marL="12700" marR="5080" lvl="0">
              <a:spcBef>
                <a:spcPts val="295"/>
              </a:spcBef>
              <a:defRPr/>
            </a:pPr>
            <a:r>
              <a:rPr lang="ru-RU" sz="1600" b="1" kern="0" spc="45" dirty="0">
                <a:solidFill>
                  <a:srgbClr val="582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8 (800) 250 -47-31</a:t>
            </a:r>
          </a:p>
          <a:p>
            <a:pPr marL="12700" marR="5080" lvl="0">
              <a:spcBef>
                <a:spcPts val="295"/>
              </a:spcBef>
              <a:defRPr/>
            </a:pPr>
            <a:r>
              <a:rPr lang="ru-RU" sz="1400" u="sng" kern="0" spc="45" dirty="0">
                <a:solidFill>
                  <a:srgbClr val="582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agafonova.ag@invest45.ru</a:t>
            </a:r>
          </a:p>
        </p:txBody>
      </p:sp>
      <p:sp>
        <p:nvSpPr>
          <p:cNvPr id="16" name="object 5"/>
          <p:cNvSpPr txBox="1">
            <a:spLocks/>
          </p:cNvSpPr>
          <p:nvPr/>
        </p:nvSpPr>
        <p:spPr>
          <a:xfrm>
            <a:off x="2070100" y="4143778"/>
            <a:ext cx="6118008" cy="13612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 lvl="0" algn="ctr">
              <a:spcBef>
                <a:spcPts val="295"/>
              </a:spcBef>
              <a:defRPr/>
            </a:pPr>
            <a:r>
              <a:rPr lang="ru-RU" sz="1600" b="1" kern="0" spc="45" dirty="0">
                <a:solidFill>
                  <a:srgbClr val="582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«Инвестиционное агентство Курганской области»</a:t>
            </a:r>
          </a:p>
          <a:p>
            <a:pPr marL="12700" marR="5080" lvl="0" algn="ctr">
              <a:spcBef>
                <a:spcPts val="295"/>
              </a:spcBef>
              <a:defRPr/>
            </a:pPr>
            <a:r>
              <a:rPr lang="ru-RU" sz="1400" kern="0" spc="45" dirty="0">
                <a:solidFill>
                  <a:srgbClr val="582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640007, Россия, г. Курган, ул. Бурова-Петрова, стр. </a:t>
            </a:r>
            <a:r>
              <a:rPr lang="ru-RU" sz="1400" kern="0" spc="45" dirty="0" smtClean="0">
                <a:solidFill>
                  <a:srgbClr val="582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112а</a:t>
            </a:r>
            <a:endParaRPr lang="ru-RU" sz="1600" kern="0" spc="45" dirty="0">
              <a:solidFill>
                <a:srgbClr val="5824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lvl="0" algn="ctr">
              <a:spcBef>
                <a:spcPts val="295"/>
              </a:spcBef>
              <a:defRPr/>
            </a:pPr>
            <a:r>
              <a:rPr lang="ru-RU" sz="1600" b="1" kern="0" spc="45" dirty="0">
                <a:solidFill>
                  <a:srgbClr val="582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8 (800) 250-47-31</a:t>
            </a:r>
          </a:p>
          <a:p>
            <a:pPr marL="12700" marR="5080" lvl="0" algn="ctr">
              <a:spcBef>
                <a:spcPts val="295"/>
              </a:spcBef>
              <a:defRPr/>
            </a:pPr>
            <a:r>
              <a:rPr lang="ru-RU" sz="1400" u="sng" kern="0" spc="45" dirty="0">
                <a:solidFill>
                  <a:srgbClr val="582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invest@invest45.ru</a:t>
            </a:r>
          </a:p>
          <a:p>
            <a:pPr marL="12700" marR="5080" lvl="0" algn="ctr">
              <a:spcBef>
                <a:spcPts val="295"/>
              </a:spcBef>
              <a:defRPr/>
            </a:pPr>
            <a:r>
              <a:rPr lang="ru-RU" sz="1600" b="1" kern="0" spc="45" dirty="0">
                <a:solidFill>
                  <a:srgbClr val="582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www.invest45.ru</a:t>
            </a:r>
          </a:p>
        </p:txBody>
      </p:sp>
      <p:sp>
        <p:nvSpPr>
          <p:cNvPr id="18" name="object 9"/>
          <p:cNvSpPr/>
          <p:nvPr/>
        </p:nvSpPr>
        <p:spPr>
          <a:xfrm rot="10800000">
            <a:off x="5982495" y="4803007"/>
            <a:ext cx="4710906" cy="1684336"/>
          </a:xfrm>
          <a:custGeom>
            <a:avLst/>
            <a:gdLst/>
            <a:ahLst/>
            <a:cxnLst/>
            <a:rect l="l" t="t" r="r" b="b"/>
            <a:pathLst>
              <a:path w="1878329" h="769619">
                <a:moveTo>
                  <a:pt x="1877716" y="0"/>
                </a:moveTo>
                <a:lnTo>
                  <a:pt x="0" y="0"/>
                </a:lnTo>
                <a:lnTo>
                  <a:pt x="982684" y="769118"/>
                </a:lnTo>
                <a:lnTo>
                  <a:pt x="1877716" y="0"/>
                </a:lnTo>
                <a:close/>
              </a:path>
            </a:pathLst>
          </a:custGeom>
          <a:solidFill>
            <a:srgbClr val="582413"/>
          </a:solidFill>
          <a:ln>
            <a:solidFill>
              <a:srgbClr val="58241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9"/>
          <p:cNvSpPr/>
          <p:nvPr/>
        </p:nvSpPr>
        <p:spPr>
          <a:xfrm rot="9238014">
            <a:off x="7357151" y="4675977"/>
            <a:ext cx="2197968" cy="1753730"/>
          </a:xfrm>
          <a:custGeom>
            <a:avLst/>
            <a:gdLst>
              <a:gd name="connsiteX0" fmla="*/ 1350302 w 1350302"/>
              <a:gd name="connsiteY0" fmla="*/ 189367 h 769118"/>
              <a:gd name="connsiteX1" fmla="*/ 0 w 1350302"/>
              <a:gd name="connsiteY1" fmla="*/ 0 h 769118"/>
              <a:gd name="connsiteX2" fmla="*/ 982684 w 1350302"/>
              <a:gd name="connsiteY2" fmla="*/ 769118 h 769118"/>
              <a:gd name="connsiteX3" fmla="*/ 1350302 w 1350302"/>
              <a:gd name="connsiteY3" fmla="*/ 189367 h 76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302" h="769118">
                <a:moveTo>
                  <a:pt x="1350302" y="189367"/>
                </a:moveTo>
                <a:lnTo>
                  <a:pt x="0" y="0"/>
                </a:lnTo>
                <a:lnTo>
                  <a:pt x="982684" y="769118"/>
                </a:lnTo>
                <a:lnTo>
                  <a:pt x="1350302" y="189367"/>
                </a:lnTo>
                <a:close/>
              </a:path>
            </a:pathLst>
          </a:custGeom>
          <a:solidFill>
            <a:srgbClr val="ED5232"/>
          </a:solidFill>
          <a:ln>
            <a:solidFill>
              <a:srgbClr val="ED523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9"/>
          <p:cNvSpPr/>
          <p:nvPr/>
        </p:nvSpPr>
        <p:spPr>
          <a:xfrm rot="10800000">
            <a:off x="8648237" y="5375274"/>
            <a:ext cx="2073242" cy="1157558"/>
          </a:xfrm>
          <a:custGeom>
            <a:avLst/>
            <a:gdLst>
              <a:gd name="connsiteX0" fmla="*/ 1672324 w 1672324"/>
              <a:gd name="connsiteY0" fmla="*/ 0 h 769118"/>
              <a:gd name="connsiteX1" fmla="*/ 0 w 1672324"/>
              <a:gd name="connsiteY1" fmla="*/ 27366 h 769118"/>
              <a:gd name="connsiteX2" fmla="*/ 777292 w 1672324"/>
              <a:gd name="connsiteY2" fmla="*/ 769118 h 769118"/>
              <a:gd name="connsiteX3" fmla="*/ 1672324 w 1672324"/>
              <a:gd name="connsiteY3" fmla="*/ 0 h 769118"/>
              <a:gd name="connsiteX0" fmla="*/ 1685575 w 1685575"/>
              <a:gd name="connsiteY0" fmla="*/ 0 h 769118"/>
              <a:gd name="connsiteX1" fmla="*/ 0 w 1685575"/>
              <a:gd name="connsiteY1" fmla="*/ 27366 h 769118"/>
              <a:gd name="connsiteX2" fmla="*/ 790543 w 1685575"/>
              <a:gd name="connsiteY2" fmla="*/ 769118 h 769118"/>
              <a:gd name="connsiteX3" fmla="*/ 1685575 w 1685575"/>
              <a:gd name="connsiteY3" fmla="*/ 0 h 769118"/>
              <a:gd name="connsiteX0" fmla="*/ 1665699 w 1665699"/>
              <a:gd name="connsiteY0" fmla="*/ 45126 h 741752"/>
              <a:gd name="connsiteX1" fmla="*/ 0 w 1665699"/>
              <a:gd name="connsiteY1" fmla="*/ 0 h 741752"/>
              <a:gd name="connsiteX2" fmla="*/ 790543 w 1665699"/>
              <a:gd name="connsiteY2" fmla="*/ 741752 h 741752"/>
              <a:gd name="connsiteX3" fmla="*/ 1665699 w 1665699"/>
              <a:gd name="connsiteY3" fmla="*/ 45126 h 741752"/>
              <a:gd name="connsiteX0" fmla="*/ 1672325 w 1672325"/>
              <a:gd name="connsiteY0" fmla="*/ 34770 h 731396"/>
              <a:gd name="connsiteX1" fmla="*/ 0 w 1672325"/>
              <a:gd name="connsiteY1" fmla="*/ 0 h 731396"/>
              <a:gd name="connsiteX2" fmla="*/ 797169 w 1672325"/>
              <a:gd name="connsiteY2" fmla="*/ 731396 h 731396"/>
              <a:gd name="connsiteX3" fmla="*/ 1672325 w 1672325"/>
              <a:gd name="connsiteY3" fmla="*/ 34770 h 731396"/>
              <a:gd name="connsiteX0" fmla="*/ 1672325 w 1672325"/>
              <a:gd name="connsiteY0" fmla="*/ 24414 h 721040"/>
              <a:gd name="connsiteX1" fmla="*/ 0 w 1672325"/>
              <a:gd name="connsiteY1" fmla="*/ 0 h 721040"/>
              <a:gd name="connsiteX2" fmla="*/ 797169 w 1672325"/>
              <a:gd name="connsiteY2" fmla="*/ 721040 h 721040"/>
              <a:gd name="connsiteX3" fmla="*/ 1672325 w 1672325"/>
              <a:gd name="connsiteY3" fmla="*/ 24414 h 721040"/>
              <a:gd name="connsiteX0" fmla="*/ 1652448 w 1652448"/>
              <a:gd name="connsiteY0" fmla="*/ 24414 h 721040"/>
              <a:gd name="connsiteX1" fmla="*/ 0 w 1652448"/>
              <a:gd name="connsiteY1" fmla="*/ 0 h 721040"/>
              <a:gd name="connsiteX2" fmla="*/ 777292 w 1652448"/>
              <a:gd name="connsiteY2" fmla="*/ 721040 h 721040"/>
              <a:gd name="connsiteX3" fmla="*/ 1652448 w 1652448"/>
              <a:gd name="connsiteY3" fmla="*/ 24414 h 7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2448" h="721040">
                <a:moveTo>
                  <a:pt x="1652448" y="24414"/>
                </a:moveTo>
                <a:lnTo>
                  <a:pt x="0" y="0"/>
                </a:lnTo>
                <a:lnTo>
                  <a:pt x="777292" y="721040"/>
                </a:lnTo>
                <a:lnTo>
                  <a:pt x="1652448" y="24414"/>
                </a:lnTo>
                <a:close/>
              </a:path>
            </a:pathLst>
          </a:custGeom>
          <a:solidFill>
            <a:srgbClr val="C89367"/>
          </a:solidFill>
          <a:ln>
            <a:solidFill>
              <a:srgbClr val="C8936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5"/>
          <p:cNvSpPr txBox="1">
            <a:spLocks/>
          </p:cNvSpPr>
          <p:nvPr/>
        </p:nvSpPr>
        <p:spPr>
          <a:xfrm>
            <a:off x="6946900" y="1598058"/>
            <a:ext cx="5183982" cy="107657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 lvl="0">
              <a:spcBef>
                <a:spcPts val="295"/>
              </a:spcBef>
              <a:defRPr/>
            </a:pPr>
            <a:r>
              <a:rPr lang="ru-RU" sz="1600" b="1" kern="0" spc="45" dirty="0" smtClean="0">
                <a:solidFill>
                  <a:srgbClr val="582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Захарова Мария Сергеевна </a:t>
            </a:r>
            <a:endParaRPr lang="ru-RU" sz="1600" b="1" kern="0" spc="45" dirty="0">
              <a:solidFill>
                <a:srgbClr val="5824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lvl="0">
              <a:spcBef>
                <a:spcPts val="295"/>
              </a:spcBef>
              <a:defRPr/>
            </a:pPr>
            <a:r>
              <a:rPr lang="ru-RU" sz="1400" kern="0" spc="45" dirty="0" smtClean="0">
                <a:solidFill>
                  <a:srgbClr val="582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Специалист-эксперт </a:t>
            </a:r>
            <a:endParaRPr lang="ru-RU" sz="1400" kern="0" spc="45" dirty="0">
              <a:solidFill>
                <a:srgbClr val="5824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lvl="0">
              <a:spcBef>
                <a:spcPts val="295"/>
              </a:spcBef>
              <a:defRPr/>
            </a:pPr>
            <a:r>
              <a:rPr lang="ru-RU" sz="1600" b="1" kern="0" spc="45" dirty="0">
                <a:solidFill>
                  <a:srgbClr val="582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8 </a:t>
            </a:r>
            <a:r>
              <a:rPr lang="ru-RU" sz="1600" b="1" kern="0" spc="45" dirty="0" smtClean="0">
                <a:solidFill>
                  <a:srgbClr val="582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(912) 976 -03-09</a:t>
            </a:r>
            <a:endParaRPr lang="ru-RU" sz="1600" b="1" kern="0" spc="45" dirty="0">
              <a:solidFill>
                <a:srgbClr val="5824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lvl="0">
              <a:spcBef>
                <a:spcPts val="295"/>
              </a:spcBef>
              <a:defRPr/>
            </a:pPr>
            <a:r>
              <a:rPr lang="en-US" sz="1400" u="sng" kern="0" spc="45" dirty="0" err="1" smtClean="0">
                <a:solidFill>
                  <a:srgbClr val="582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zakharovams</a:t>
            </a:r>
            <a:r>
              <a:rPr lang="ru-RU" sz="1400" u="sng" kern="0" spc="45" dirty="0" smtClean="0">
                <a:solidFill>
                  <a:srgbClr val="582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@invest45.ru</a:t>
            </a:r>
            <a:endParaRPr lang="ru-RU" sz="1400" u="sng" kern="0" spc="45" dirty="0">
              <a:solidFill>
                <a:srgbClr val="5824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85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7384</TotalTime>
  <Words>408</Words>
  <Application>Microsoft Office PowerPoint</Application>
  <PresentationFormat>Произвольный</PresentationFormat>
  <Paragraphs>94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6_Office Theme</vt:lpstr>
      <vt:lpstr>Презентация PowerPoint</vt:lpstr>
      <vt:lpstr>Презентация PowerPoint</vt:lpstr>
      <vt:lpstr>ЦЕЛЕВАЯ АУДИТОРИЯ И МАРКЕТИНГ </vt:lpstr>
      <vt:lpstr>ПРОИЗВОДСТВЕННЫЙ ПЛАН </vt:lpstr>
      <vt:lpstr>ФОРМЫ ИСПОЛНЕНИЯ ПРОЕКТА </vt:lpstr>
      <vt:lpstr>МЕРЫ ПОДДЕРЖКИ: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брошюра  Курганской области</dc:title>
  <dc:creator>lekan</dc:creator>
  <cp:lastModifiedBy>User002</cp:lastModifiedBy>
  <cp:revision>266</cp:revision>
  <cp:lastPrinted>2020-02-05T15:21:20Z</cp:lastPrinted>
  <dcterms:created xsi:type="dcterms:W3CDTF">2019-05-07T05:46:45Z</dcterms:created>
  <dcterms:modified xsi:type="dcterms:W3CDTF">2020-03-24T10:28:20Z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2019-04-24T00:00:00Z</vt:filetime>
  </property>
  <property fmtid="{D5CDD505-2E9C-101B-9397-08002B2CF9AE}" pid="3" name="Creator">
    <vt:lpwstr>CorelDRAW X6</vt:lpwstr>
  </property>
  <property fmtid="{D5CDD505-2E9C-101B-9397-08002B2CF9AE}" pid="4" name="LastSaved">
    <vt:filetime>2019-05-07T00:00:00Z</vt:filetime>
  </property>
</Properties>
</file>